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325" r:id="rId3"/>
    <p:sldId id="323" r:id="rId4"/>
    <p:sldId id="257" r:id="rId5"/>
    <p:sldId id="258" r:id="rId6"/>
    <p:sldId id="313" r:id="rId7"/>
    <p:sldId id="330" r:id="rId8"/>
    <p:sldId id="331" r:id="rId9"/>
    <p:sldId id="328" r:id="rId10"/>
    <p:sldId id="333" r:id="rId11"/>
    <p:sldId id="332" r:id="rId12"/>
    <p:sldId id="319" r:id="rId13"/>
    <p:sldId id="271"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Phinney" initials="SP" lastIdx="1" clrIdx="0">
    <p:extLst>
      <p:ext uri="{19B8F6BF-5375-455C-9EA6-DF929625EA0E}">
        <p15:presenceInfo xmlns:p15="http://schemas.microsoft.com/office/powerpoint/2012/main" userId="Stephen Phinney" providerId="None"/>
      </p:ext>
    </p:extLst>
  </p:cmAuthor>
  <p:cmAuthor id="2" name="Dr. Stephen Phinney" initials="DSP" lastIdx="7" clrIdx="1">
    <p:extLst>
      <p:ext uri="{19B8F6BF-5375-455C-9EA6-DF929625EA0E}">
        <p15:presenceInfo xmlns:p15="http://schemas.microsoft.com/office/powerpoint/2012/main" userId="1eeff3d9f50e8e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EBF7"/>
    <a:srgbClr val="B6140A"/>
    <a:srgbClr val="E9292F"/>
    <a:srgbClr val="EBC87D"/>
    <a:srgbClr val="9E0500"/>
    <a:srgbClr val="E66B01"/>
    <a:srgbClr val="8C6533"/>
    <a:srgbClr val="FFF7B1"/>
    <a:srgbClr val="FF0000"/>
    <a:srgbClr val="959E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107" d="100"/>
          <a:sy n="107" d="100"/>
        </p:scale>
        <p:origin x="330"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14T18:30:30.464" idx="7">
    <p:pos x="4763" y="3333"/>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46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21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960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173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564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457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1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39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A06926-9E97-4F0C-B5FA-EA813ADE73D6}"/>
              </a:ext>
            </a:extLst>
          </p:cNvPr>
          <p:cNvPicPr>
            <a:picLocks noChangeAspect="1"/>
          </p:cNvPicPr>
          <p:nvPr userDrawn="1"/>
        </p:nvPicPr>
        <p:blipFill>
          <a:blip r:embed="rId2">
            <a:extLst>
              <a:ext uri="{28A0092B-C50C-407E-A947-70E740481C1C}">
                <a14:useLocalDpi xmlns:a14="http://schemas.microsoft.com/office/drawing/2010/main" val="0"/>
              </a:ext>
            </a:extLst>
          </a:blip>
          <a:srcRect l="20263" r="20263"/>
          <a:stretch/>
        </p:blipFill>
        <p:spPr>
          <a:xfrm>
            <a:off x="9171796" y="0"/>
            <a:ext cx="3020204" cy="6858000"/>
          </a:xfrm>
          <a:custGeom>
            <a:avLst/>
            <a:gdLst>
              <a:gd name="connsiteX0" fmla="*/ 0 w 3020204"/>
              <a:gd name="connsiteY0" fmla="*/ 0 h 6858000"/>
              <a:gd name="connsiteX1" fmla="*/ 3020204 w 3020204"/>
              <a:gd name="connsiteY1" fmla="*/ 0 h 6858000"/>
              <a:gd name="connsiteX2" fmla="*/ 3020204 w 3020204"/>
              <a:gd name="connsiteY2" fmla="*/ 6858000 h 6858000"/>
              <a:gd name="connsiteX3" fmla="*/ 0 w 30202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20204" h="6858000">
                <a:moveTo>
                  <a:pt x="0" y="0"/>
                </a:moveTo>
                <a:lnTo>
                  <a:pt x="3020204" y="0"/>
                </a:lnTo>
                <a:lnTo>
                  <a:pt x="3020204" y="6858000"/>
                </a:lnTo>
                <a:lnTo>
                  <a:pt x="0" y="6858000"/>
                </a:lnTo>
                <a:close/>
              </a:path>
            </a:pathLst>
          </a:custGeom>
        </p:spPr>
      </p:pic>
    </p:spTree>
    <p:extLst>
      <p:ext uri="{BB962C8B-B14F-4D97-AF65-F5344CB8AC3E}">
        <p14:creationId xmlns:p14="http://schemas.microsoft.com/office/powerpoint/2010/main" val="128875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176470-1250-4B53-B7AD-6CE62DC1A127}"/>
              </a:ext>
            </a:extLst>
          </p:cNvPr>
          <p:cNvSpPr/>
          <p:nvPr userDrawn="1"/>
        </p:nvSpPr>
        <p:spPr>
          <a:xfrm>
            <a:off x="8591550" y="0"/>
            <a:ext cx="3600450" cy="30194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See the source image">
            <a:extLst>
              <a:ext uri="{FF2B5EF4-FFF2-40B4-BE49-F238E27FC236}">
                <a16:creationId xmlns:a16="http://schemas.microsoft.com/office/drawing/2014/main" id="{C4E8AE26-C536-4C52-816A-74BC1EB6E3B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7090"/>
          <a:stretch/>
        </p:blipFill>
        <p:spPr bwMode="auto">
          <a:xfrm>
            <a:off x="8762935" y="0"/>
            <a:ext cx="2790889" cy="30194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D9C978D-6EDC-4CA7-90FF-283432C48DFC}"/>
              </a:ext>
            </a:extLst>
          </p:cNvPr>
          <p:cNvSpPr/>
          <p:nvPr userDrawn="1"/>
        </p:nvSpPr>
        <p:spPr>
          <a:xfrm>
            <a:off x="8505824" y="0"/>
            <a:ext cx="85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46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69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33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54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665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417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87348-6F4A-4AC1-AEC5-494451D44E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7E2B53-1576-495B-8EA7-E5376EE896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A5F55-A83A-4BC2-92F5-B79CD93DF2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EA6E8-A6E7-4AF0-A289-A1F84145EA04}" type="datetimeFigureOut">
              <a:rPr lang="en-US" smtClean="0"/>
              <a:t>5/20/2021</a:t>
            </a:fld>
            <a:endParaRPr lang="en-US"/>
          </a:p>
        </p:txBody>
      </p:sp>
      <p:sp>
        <p:nvSpPr>
          <p:cNvPr id="5" name="Footer Placeholder 4">
            <a:extLst>
              <a:ext uri="{FF2B5EF4-FFF2-40B4-BE49-F238E27FC236}">
                <a16:creationId xmlns:a16="http://schemas.microsoft.com/office/drawing/2014/main" id="{354F7027-C6C1-4000-A207-CDE807AD3A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A16CB9-2791-4D47-A171-1E6D677D6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AF82A-C9D4-4320-A0FC-99E52FA6ED1D}" type="slidenum">
              <a:rPr lang="en-US" smtClean="0"/>
              <a:t>‹#›</a:t>
            </a:fld>
            <a:endParaRPr lang="en-US"/>
          </a:p>
        </p:txBody>
      </p:sp>
    </p:spTree>
    <p:extLst>
      <p:ext uri="{BB962C8B-B14F-4D97-AF65-F5344CB8AC3E}">
        <p14:creationId xmlns:p14="http://schemas.microsoft.com/office/powerpoint/2010/main" val="2113384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iomamerica.net/why-donat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www.iomamerica.net/eschatology-seri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omamerica.net/eschatology-series" TargetMode="External"/><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e the source image">
            <a:extLst>
              <a:ext uri="{FF2B5EF4-FFF2-40B4-BE49-F238E27FC236}">
                <a16:creationId xmlns:a16="http://schemas.microsoft.com/office/drawing/2014/main" id="{AE959D48-A89A-41B4-8948-7644B6C87F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766"/>
          <a:stretch/>
        </p:blipFill>
        <p:spPr bwMode="auto">
          <a:xfrm>
            <a:off x="47973" y="0"/>
            <a:ext cx="11896530" cy="57199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F35862F0-A232-48C3-80A8-F2A0291EAE2A}"/>
              </a:ext>
            </a:extLst>
          </p:cNvPr>
          <p:cNvSpPr/>
          <p:nvPr/>
        </p:nvSpPr>
        <p:spPr>
          <a:xfrm>
            <a:off x="177997" y="4976544"/>
            <a:ext cx="11836006" cy="1710425"/>
          </a:xfrm>
          <a:prstGeom prst="rect">
            <a:avLst/>
          </a:prstGeom>
          <a:solidFill>
            <a:srgbClr val="070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C18F6913-9581-49FA-A43E-FF9705B16627}"/>
              </a:ext>
            </a:extLst>
          </p:cNvPr>
          <p:cNvSpPr/>
          <p:nvPr/>
        </p:nvSpPr>
        <p:spPr>
          <a:xfrm>
            <a:off x="7380623" y="-14940"/>
            <a:ext cx="4797824" cy="6872941"/>
          </a:xfrm>
          <a:custGeom>
            <a:avLst/>
            <a:gdLst>
              <a:gd name="connsiteX0" fmla="*/ 1465898 w 1457325"/>
              <a:gd name="connsiteY0" fmla="*/ 0 h 2362200"/>
              <a:gd name="connsiteX1" fmla="*/ 1465898 w 1457325"/>
              <a:gd name="connsiteY1" fmla="*/ 2370773 h 2362200"/>
              <a:gd name="connsiteX2" fmla="*/ 832485 w 1457325"/>
              <a:gd name="connsiteY2" fmla="*/ 1343025 h 2362200"/>
              <a:gd name="connsiteX3" fmla="*/ 0 w 1457325"/>
              <a:gd name="connsiteY3" fmla="*/ 0 h 2362200"/>
            </a:gdLst>
            <a:ahLst/>
            <a:cxnLst>
              <a:cxn ang="0">
                <a:pos x="connsiteX0" y="connsiteY0"/>
              </a:cxn>
              <a:cxn ang="0">
                <a:pos x="connsiteX1" y="connsiteY1"/>
              </a:cxn>
              <a:cxn ang="0">
                <a:pos x="connsiteX2" y="connsiteY2"/>
              </a:cxn>
              <a:cxn ang="0">
                <a:pos x="connsiteX3" y="connsiteY3"/>
              </a:cxn>
            </a:cxnLst>
            <a:rect l="l" t="t" r="r" b="b"/>
            <a:pathLst>
              <a:path w="1457325" h="2362200">
                <a:moveTo>
                  <a:pt x="1465898" y="0"/>
                </a:moveTo>
                <a:lnTo>
                  <a:pt x="1465898" y="2370773"/>
                </a:lnTo>
                <a:lnTo>
                  <a:pt x="832485" y="1343025"/>
                </a:lnTo>
                <a:lnTo>
                  <a:pt x="0" y="0"/>
                </a:lnTo>
                <a:close/>
              </a:path>
            </a:pathLst>
          </a:custGeom>
          <a:solidFill>
            <a:schemeClr val="accent2"/>
          </a:solidFill>
          <a:ln w="9525"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64F9E263-D0B9-4BB8-BE08-112A709920C1}"/>
              </a:ext>
            </a:extLst>
          </p:cNvPr>
          <p:cNvSpPr/>
          <p:nvPr/>
        </p:nvSpPr>
        <p:spPr>
          <a:xfrm>
            <a:off x="9479299" y="-14942"/>
            <a:ext cx="2719478" cy="3902935"/>
          </a:xfrm>
          <a:custGeom>
            <a:avLst/>
            <a:gdLst>
              <a:gd name="connsiteX0" fmla="*/ 1122998 w 1114425"/>
              <a:gd name="connsiteY0" fmla="*/ 0 h 1809750"/>
              <a:gd name="connsiteX1" fmla="*/ 1122998 w 1114425"/>
              <a:gd name="connsiteY1" fmla="*/ 1814513 h 1809750"/>
              <a:gd name="connsiteX2" fmla="*/ 854393 w 1114425"/>
              <a:gd name="connsiteY2" fmla="*/ 1380173 h 1809750"/>
              <a:gd name="connsiteX3" fmla="*/ 0 w 1114425"/>
              <a:gd name="connsiteY3" fmla="*/ 0 h 1809750"/>
            </a:gdLst>
            <a:ahLst/>
            <a:cxnLst>
              <a:cxn ang="0">
                <a:pos x="connsiteX0" y="connsiteY0"/>
              </a:cxn>
              <a:cxn ang="0">
                <a:pos x="connsiteX1" y="connsiteY1"/>
              </a:cxn>
              <a:cxn ang="0">
                <a:pos x="connsiteX2" y="connsiteY2"/>
              </a:cxn>
              <a:cxn ang="0">
                <a:pos x="connsiteX3" y="connsiteY3"/>
              </a:cxn>
            </a:cxnLst>
            <a:rect l="l" t="t" r="r" b="b"/>
            <a:pathLst>
              <a:path w="1114425" h="1809750">
                <a:moveTo>
                  <a:pt x="1122998" y="0"/>
                </a:moveTo>
                <a:lnTo>
                  <a:pt x="1122998" y="1814513"/>
                </a:lnTo>
                <a:lnTo>
                  <a:pt x="854393" y="1380173"/>
                </a:lnTo>
                <a:lnTo>
                  <a:pt x="0" y="0"/>
                </a:lnTo>
                <a:close/>
              </a:path>
            </a:pathLst>
          </a:custGeom>
          <a:solidFill>
            <a:schemeClr val="accent1"/>
          </a:solidFill>
          <a:ln w="9525" cap="flat">
            <a:noFill/>
            <a:prstDash val="solid"/>
            <a:miter/>
          </a:ln>
          <a:effectLst>
            <a:outerShdw blurRad="482600" dist="304800" dir="11940000" algn="bl" rotWithShape="0">
              <a:prstClr val="black">
                <a:alpha val="44000"/>
              </a:prstClr>
            </a:outerShdw>
          </a:effectLst>
        </p:spPr>
        <p:txBody>
          <a:bodyPr rtlCol="0" anchor="ctr"/>
          <a:lstStyle/>
          <a:p>
            <a:endParaRPr lang="en-ID"/>
          </a:p>
        </p:txBody>
      </p:sp>
      <p:grpSp>
        <p:nvGrpSpPr>
          <p:cNvPr id="19" name="Group 18">
            <a:extLst>
              <a:ext uri="{FF2B5EF4-FFF2-40B4-BE49-F238E27FC236}">
                <a16:creationId xmlns:a16="http://schemas.microsoft.com/office/drawing/2014/main" id="{020E7E6F-ED74-4FF9-80CD-B99E67050B87}"/>
              </a:ext>
            </a:extLst>
          </p:cNvPr>
          <p:cNvGrpSpPr/>
          <p:nvPr/>
        </p:nvGrpSpPr>
        <p:grpSpPr>
          <a:xfrm>
            <a:off x="0" y="-14942"/>
            <a:ext cx="335666" cy="6872941"/>
            <a:chOff x="-11575" y="-14941"/>
            <a:chExt cx="277792" cy="6210764"/>
          </a:xfrm>
        </p:grpSpPr>
        <p:sp>
          <p:nvSpPr>
            <p:cNvPr id="17" name="Rectangle 16">
              <a:extLst>
                <a:ext uri="{FF2B5EF4-FFF2-40B4-BE49-F238E27FC236}">
                  <a16:creationId xmlns:a16="http://schemas.microsoft.com/office/drawing/2014/main" id="{86F6BC23-84E8-4E96-A8B3-4311C934DFB6}"/>
                </a:ext>
              </a:extLst>
            </p:cNvPr>
            <p:cNvSpPr/>
            <p:nvPr/>
          </p:nvSpPr>
          <p:spPr>
            <a:xfrm>
              <a:off x="-11575" y="-14941"/>
              <a:ext cx="277792" cy="3105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E3D66A-5CD0-4FE9-B7D3-F3F21FCCC108}"/>
                </a:ext>
              </a:extLst>
            </p:cNvPr>
            <p:cNvSpPr/>
            <p:nvPr/>
          </p:nvSpPr>
          <p:spPr>
            <a:xfrm>
              <a:off x="-11575" y="3090441"/>
              <a:ext cx="277792" cy="310538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0E009E19-CCB5-415D-B9CB-BF60F0BB1AC9}"/>
              </a:ext>
            </a:extLst>
          </p:cNvPr>
          <p:cNvSpPr txBox="1"/>
          <p:nvPr/>
        </p:nvSpPr>
        <p:spPr>
          <a:xfrm rot="3410626">
            <a:off x="7657098" y="1995699"/>
            <a:ext cx="4757768" cy="913738"/>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r>
              <a:rPr lang="en-US" sz="9600" b="1" spc="300" dirty="0">
                <a:latin typeface="Impact" panose="020B0806030902050204" pitchFamily="34" charset="0"/>
                <a:cs typeface="Poppins SemiBold" panose="00000700000000000000" pitchFamily="50" charset="0"/>
              </a:rPr>
              <a:t>2021</a:t>
            </a:r>
            <a:endParaRPr lang="id-ID" sz="9600" b="1" spc="300" dirty="0">
              <a:latin typeface="Impact" panose="020B0806030902050204" pitchFamily="34" charset="0"/>
              <a:cs typeface="Poppins SemiBold" panose="00000700000000000000" pitchFamily="50" charset="0"/>
            </a:endParaRPr>
          </a:p>
        </p:txBody>
      </p:sp>
      <p:pic>
        <p:nvPicPr>
          <p:cNvPr id="20" name="Picture 19" descr="Logo&#10;&#10;Description automatically generated">
            <a:extLst>
              <a:ext uri="{FF2B5EF4-FFF2-40B4-BE49-F238E27FC236}">
                <a16:creationId xmlns:a16="http://schemas.microsoft.com/office/drawing/2014/main" id="{9F70728B-BFFB-4A61-8959-C98A4B632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9638" y="333375"/>
            <a:ext cx="1578785" cy="1254793"/>
          </a:xfrm>
          <a:prstGeom prst="rect">
            <a:avLst/>
          </a:prstGeom>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2E3355EB-5FC9-4AB7-B7D5-7F143E18E13E}"/>
              </a:ext>
            </a:extLst>
          </p:cNvPr>
          <p:cNvSpPr txBox="1"/>
          <p:nvPr/>
        </p:nvSpPr>
        <p:spPr>
          <a:xfrm>
            <a:off x="815488" y="2244467"/>
            <a:ext cx="4935319" cy="1092868"/>
          </a:xfrm>
          <a:prstGeom prst="rect">
            <a:avLst/>
          </a:prstGeom>
          <a:noFill/>
        </p:spPr>
        <p:txBody>
          <a:bodyPr wrap="square" rtlCol="0">
            <a:prstTxWarp prst="textPlain">
              <a:avLst/>
            </a:prstTxWarp>
            <a:spAutoFit/>
          </a:bodyPr>
          <a:lstStyle/>
          <a:p>
            <a:pPr algn="r"/>
            <a:r>
              <a:rPr lang="en-US" sz="2000" b="1" spc="300" dirty="0">
                <a:ln>
                  <a:solidFill>
                    <a:schemeClr val="bg1">
                      <a:lumMod val="75000"/>
                    </a:schemeClr>
                  </a:solidFill>
                </a:ln>
                <a:effectLst>
                  <a:glow rad="101600">
                    <a:schemeClr val="bg1">
                      <a:alpha val="60000"/>
                    </a:schemeClr>
                  </a:glow>
                </a:effectLst>
                <a:latin typeface="Delirium" panose="00000400000000000000" pitchFamily="2" charset="0"/>
                <a:cs typeface="Sabon Next LT" panose="02000500000000000000" pitchFamily="2" charset="0"/>
              </a:rPr>
              <a:t>ESCHATOLOGY</a:t>
            </a:r>
            <a:endParaRPr lang="id-ID" sz="2000" b="1" spc="300" dirty="0">
              <a:ln>
                <a:solidFill>
                  <a:schemeClr val="bg1">
                    <a:lumMod val="75000"/>
                  </a:schemeClr>
                </a:solidFill>
              </a:ln>
              <a:solidFill>
                <a:srgbClr val="E9292F"/>
              </a:solidFill>
              <a:effectLst>
                <a:glow rad="101600">
                  <a:schemeClr val="bg1">
                    <a:alpha val="60000"/>
                  </a:schemeClr>
                </a:glow>
              </a:effectLst>
              <a:latin typeface="Delirium" panose="00000400000000000000" pitchFamily="2" charset="0"/>
              <a:cs typeface="Sabon Next LT" panose="02000500000000000000" pitchFamily="2" charset="0"/>
            </a:endParaRPr>
          </a:p>
        </p:txBody>
      </p:sp>
      <p:sp>
        <p:nvSpPr>
          <p:cNvPr id="22" name="Rectangle 21">
            <a:extLst>
              <a:ext uri="{FF2B5EF4-FFF2-40B4-BE49-F238E27FC236}">
                <a16:creationId xmlns:a16="http://schemas.microsoft.com/office/drawing/2014/main" id="{56EB1A4B-4463-44EF-A36C-E19B1C3483F1}"/>
              </a:ext>
            </a:extLst>
          </p:cNvPr>
          <p:cNvSpPr/>
          <p:nvPr/>
        </p:nvSpPr>
        <p:spPr>
          <a:xfrm>
            <a:off x="689330" y="5243453"/>
            <a:ext cx="10232670" cy="1351851"/>
          </a:xfrm>
          <a:prstGeom prst="rect">
            <a:avLst/>
          </a:prstGeom>
        </p:spPr>
        <p:txBody>
          <a:bodyPr wrap="square">
            <a:prstTxWarp prst="textPlain">
              <a:avLst/>
            </a:prstTxWarp>
            <a:spAutoFit/>
            <a:scene3d>
              <a:camera prst="orthographicFront"/>
              <a:lightRig rig="threePt" dir="t"/>
            </a:scene3d>
            <a:sp3d extrusionH="57150">
              <a:bevelT w="38100" h="38100" prst="angle"/>
            </a:sp3d>
          </a:bodyPr>
          <a:lstStyle/>
          <a:p>
            <a:r>
              <a:rPr lang="en-US" sz="1100" dirty="0">
                <a:latin typeface="Saloon" panose="00000400000000000000" pitchFamily="2" charset="0"/>
                <a:cs typeface="Segoe UI" panose="020B0502040204020203" pitchFamily="34" charset="0"/>
              </a:rPr>
              <a:t>WEEKLY MESSAGE</a:t>
            </a:r>
            <a:endParaRPr lang="en-US" sz="1100" dirty="0">
              <a:effectLst/>
              <a:latin typeface="Saloon" panose="00000400000000000000" pitchFamily="2" charset="0"/>
              <a:cs typeface="Segoe UI" panose="020B0502040204020203" pitchFamily="34" charset="0"/>
            </a:endParaRPr>
          </a:p>
        </p:txBody>
      </p:sp>
      <p:sp>
        <p:nvSpPr>
          <p:cNvPr id="28" name="TextBox 27">
            <a:extLst>
              <a:ext uri="{FF2B5EF4-FFF2-40B4-BE49-F238E27FC236}">
                <a16:creationId xmlns:a16="http://schemas.microsoft.com/office/drawing/2014/main" id="{0C03AC2F-3A18-4CBA-A8C0-ED7C9B6DD466}"/>
              </a:ext>
            </a:extLst>
          </p:cNvPr>
          <p:cNvSpPr txBox="1"/>
          <p:nvPr/>
        </p:nvSpPr>
        <p:spPr>
          <a:xfrm>
            <a:off x="726744" y="3429000"/>
            <a:ext cx="6324990" cy="1314205"/>
          </a:xfrm>
          <a:prstGeom prst="rect">
            <a:avLst/>
          </a:prstGeom>
          <a:noFill/>
        </p:spPr>
        <p:txBody>
          <a:bodyPr wrap="square" rtlCol="0">
            <a:prstTxWarp prst="textPlain">
              <a:avLst/>
            </a:prstTxWarp>
            <a:spAutoFit/>
          </a:bodyPr>
          <a:lstStyle/>
          <a:p>
            <a:pPr algn="r"/>
            <a:r>
              <a:rPr lang="en-US" sz="2000" spc="300" dirty="0">
                <a:ln>
                  <a:solidFill>
                    <a:schemeClr val="bg1">
                      <a:lumMod val="75000"/>
                    </a:schemeClr>
                  </a:solidFill>
                </a:ln>
                <a:effectLst>
                  <a:glow rad="101600">
                    <a:schemeClr val="bg1">
                      <a:alpha val="60000"/>
                    </a:schemeClr>
                  </a:glow>
                </a:effectLst>
                <a:latin typeface="Delirium" panose="00000400000000000000" pitchFamily="2" charset="0"/>
                <a:cs typeface="Poppins SemiBold" panose="00000700000000000000" pitchFamily="50" charset="0"/>
              </a:rPr>
              <a:t>SERIES</a:t>
            </a:r>
            <a:endParaRPr lang="id-ID" sz="2000" spc="300" dirty="0">
              <a:ln>
                <a:solidFill>
                  <a:schemeClr val="bg1">
                    <a:lumMod val="75000"/>
                  </a:schemeClr>
                </a:solidFill>
              </a:ln>
              <a:solidFill>
                <a:srgbClr val="E9292F"/>
              </a:solidFill>
              <a:effectLst>
                <a:glow rad="101600">
                  <a:schemeClr val="bg1">
                    <a:alpha val="60000"/>
                  </a:schemeClr>
                </a:glow>
              </a:effectLst>
              <a:latin typeface="Delirium" panose="00000400000000000000" pitchFamily="2" charset="0"/>
              <a:cs typeface="Poppins SemiBold" panose="00000700000000000000" pitchFamily="50" charset="0"/>
            </a:endParaRPr>
          </a:p>
        </p:txBody>
      </p:sp>
    </p:spTree>
    <p:extLst>
      <p:ext uri="{BB962C8B-B14F-4D97-AF65-F5344CB8AC3E}">
        <p14:creationId xmlns:p14="http://schemas.microsoft.com/office/powerpoint/2010/main" val="179358514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3C5B126C-2339-45C1-85DE-23D01DF7DA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16" r="29175" b="8999"/>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600E0F8-936A-4F42-854C-BD05C94AE9E9}"/>
              </a:ext>
            </a:extLst>
          </p:cNvPr>
          <p:cNvSpPr txBox="1"/>
          <p:nvPr/>
        </p:nvSpPr>
        <p:spPr>
          <a:xfrm>
            <a:off x="371094" y="1161288"/>
            <a:ext cx="3438144" cy="1124712"/>
          </a:xfrm>
          <a:prstGeom prst="rect">
            <a:avLst/>
          </a:prstGeom>
        </p:spPr>
        <p:txBody>
          <a:bodyPr vert="horz" lIns="91440" tIns="45720" rIns="91440" bIns="45720" rtlCol="0" anchor="b">
            <a:prstTxWarp prst="textPlain">
              <a:avLst/>
            </a:prstTxWarp>
            <a:normAutofit/>
          </a:bodyPr>
          <a:lstStyle/>
          <a:p>
            <a:pPr>
              <a:lnSpc>
                <a:spcPct val="90000"/>
              </a:lnSpc>
              <a:spcBef>
                <a:spcPct val="0"/>
              </a:spcBef>
              <a:spcAft>
                <a:spcPts val="600"/>
              </a:spcAft>
            </a:pPr>
            <a:r>
              <a:rPr lang="en-US" sz="2800" b="1" dirty="0">
                <a:latin typeface="Impact" panose="020B0806030902050204" pitchFamily="34" charset="0"/>
                <a:ea typeface="+mj-ea"/>
                <a:cs typeface="+mj-cs"/>
              </a:rPr>
              <a:t>PEACE</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5C8AAFA-2D29-4CD8-A532-9CA549D29F4D}"/>
              </a:ext>
            </a:extLst>
          </p:cNvPr>
          <p:cNvSpPr txBox="1"/>
          <p:nvPr/>
        </p:nvSpPr>
        <p:spPr>
          <a:xfrm>
            <a:off x="371094" y="2718054"/>
            <a:ext cx="4936012" cy="3951328"/>
          </a:xfrm>
          <a:prstGeom prst="rect">
            <a:avLst/>
          </a:prstGeom>
        </p:spPr>
        <p:txBody>
          <a:bodyPr vert="horz" lIns="91440" tIns="45720" rIns="91440" bIns="45720" rtlCol="0" anchor="t">
            <a:normAutofit fontScale="92500" lnSpcReduction="10000"/>
          </a:bodyPr>
          <a:lstStyle/>
          <a:p>
            <a:pPr>
              <a:lnSpc>
                <a:spcPct val="90000"/>
              </a:lnSpc>
              <a:spcAft>
                <a:spcPts val="600"/>
              </a:spcAft>
            </a:pPr>
            <a:r>
              <a:rPr lang="en-US" sz="2400" b="1" dirty="0"/>
              <a:t>There can be no Millennium, not a time of real peace, as long as Satan is on the loose.  We know without question that he (Satan) is the god of the entire world, as it was during this confrontation.  As the Lord calls him, the prince of power of the air is walking around on the earth like a raring lion hungry enough to eat or destroy everything in his path, with the deception that he can devour Christ Jesus as well.  The key to remember here is that he has disguised himself as a minister of righteousness and, of course, an angel of light. </a:t>
            </a:r>
          </a:p>
        </p:txBody>
      </p:sp>
    </p:spTree>
    <p:extLst>
      <p:ext uri="{BB962C8B-B14F-4D97-AF65-F5344CB8AC3E}">
        <p14:creationId xmlns:p14="http://schemas.microsoft.com/office/powerpoint/2010/main" val="243958415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3C5B126C-2339-45C1-85DE-23D01DF7D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68" r="6668"/>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600E0F8-936A-4F42-854C-BD05C94AE9E9}"/>
              </a:ext>
            </a:extLst>
          </p:cNvPr>
          <p:cNvSpPr txBox="1"/>
          <p:nvPr/>
        </p:nvSpPr>
        <p:spPr>
          <a:xfrm>
            <a:off x="371094" y="1161288"/>
            <a:ext cx="5724906" cy="1124712"/>
          </a:xfrm>
          <a:prstGeom prst="rect">
            <a:avLst/>
          </a:prstGeom>
        </p:spPr>
        <p:txBody>
          <a:bodyPr vert="horz" lIns="91440" tIns="45720" rIns="91440" bIns="45720" rtlCol="0" anchor="b">
            <a:prstTxWarp prst="textPlain">
              <a:avLst/>
            </a:prstTxWarp>
            <a:normAutofit/>
          </a:bodyPr>
          <a:lstStyle/>
          <a:p>
            <a:pPr>
              <a:lnSpc>
                <a:spcPct val="90000"/>
              </a:lnSpc>
              <a:spcBef>
                <a:spcPct val="0"/>
              </a:spcBef>
              <a:spcAft>
                <a:spcPts val="600"/>
              </a:spcAft>
            </a:pPr>
            <a:r>
              <a:rPr lang="en-US" sz="2800" b="1" dirty="0">
                <a:solidFill>
                  <a:srgbClr val="EEEBF7"/>
                </a:solidFill>
                <a:latin typeface="Impact" panose="020B0806030902050204" pitchFamily="34" charset="0"/>
                <a:ea typeface="+mj-ea"/>
                <a:cs typeface="+mj-cs"/>
              </a:rPr>
              <a:t>IN</a:t>
            </a:r>
            <a:r>
              <a:rPr lang="en-US" sz="2800" b="1" dirty="0">
                <a:latin typeface="Impact" panose="020B0806030902050204" pitchFamily="34" charset="0"/>
                <a:ea typeface="+mj-ea"/>
                <a:cs typeface="+mj-cs"/>
              </a:rPr>
              <a:t> CONCLUSION</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5C8AAFA-2D29-4CD8-A532-9CA549D29F4D}"/>
              </a:ext>
            </a:extLst>
          </p:cNvPr>
          <p:cNvSpPr txBox="1"/>
          <p:nvPr/>
        </p:nvSpPr>
        <p:spPr>
          <a:xfrm>
            <a:off x="371093" y="2718054"/>
            <a:ext cx="4913287" cy="3207258"/>
          </a:xfrm>
          <a:prstGeom prst="rect">
            <a:avLst/>
          </a:prstGeom>
        </p:spPr>
        <p:txBody>
          <a:bodyPr vert="horz" lIns="91440" tIns="45720" rIns="91440" bIns="45720" rtlCol="0" anchor="t">
            <a:normAutofit/>
          </a:bodyPr>
          <a:lstStyle/>
          <a:p>
            <a:pPr>
              <a:lnSpc>
                <a:spcPct val="90000"/>
              </a:lnSpc>
              <a:spcAft>
                <a:spcPts val="600"/>
              </a:spcAft>
            </a:pPr>
            <a:r>
              <a:rPr lang="en-US" sz="2400" b="1" dirty="0"/>
              <a:t>As crazy as it sounds, Satan will offer the same junk he offered Adam and Eve in the garden – to be like him.  In his last desperate attempt to overthrow God’s throne, which is now being represented in the core of the new temple (remembering we just went through the thousand-year reign). </a:t>
            </a:r>
          </a:p>
        </p:txBody>
      </p:sp>
    </p:spTree>
    <p:extLst>
      <p:ext uri="{BB962C8B-B14F-4D97-AF65-F5344CB8AC3E}">
        <p14:creationId xmlns:p14="http://schemas.microsoft.com/office/powerpoint/2010/main" val="209091062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AE959D48-A89A-41B4-8948-7644B6C87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948" b="14948"/>
          <a:stretch/>
        </p:blipFill>
        <p:spPr bwMode="auto">
          <a:xfrm>
            <a:off x="254035" y="-14942"/>
            <a:ext cx="10884197" cy="57199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F35862F0-A232-48C3-80A8-F2A0291EAE2A}"/>
              </a:ext>
            </a:extLst>
          </p:cNvPr>
          <p:cNvSpPr/>
          <p:nvPr/>
        </p:nvSpPr>
        <p:spPr>
          <a:xfrm>
            <a:off x="329871" y="5108913"/>
            <a:ext cx="11836006" cy="1710425"/>
          </a:xfrm>
          <a:prstGeom prst="rect">
            <a:avLst/>
          </a:prstGeom>
          <a:solidFill>
            <a:srgbClr val="070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F37FDDF-0417-42D9-B256-0E19F0C1A9E6}"/>
              </a:ext>
            </a:extLst>
          </p:cNvPr>
          <p:cNvSpPr/>
          <p:nvPr/>
        </p:nvSpPr>
        <p:spPr>
          <a:xfrm>
            <a:off x="8548577" y="4010233"/>
            <a:ext cx="3643423" cy="2847767"/>
          </a:xfrm>
          <a:custGeom>
            <a:avLst/>
            <a:gdLst>
              <a:gd name="connsiteX0" fmla="*/ 555308 w 1181100"/>
              <a:gd name="connsiteY0" fmla="*/ 0 h 1143000"/>
              <a:gd name="connsiteX1" fmla="*/ 0 w 1181100"/>
              <a:gd name="connsiteY1" fmla="*/ 1149668 h 1143000"/>
              <a:gd name="connsiteX2" fmla="*/ 1188720 w 1181100"/>
              <a:gd name="connsiteY2" fmla="*/ 1149668 h 1143000"/>
              <a:gd name="connsiteX3" fmla="*/ 1188720 w 1181100"/>
              <a:gd name="connsiteY3" fmla="*/ 1027748 h 1143000"/>
            </a:gdLst>
            <a:ahLst/>
            <a:cxnLst>
              <a:cxn ang="0">
                <a:pos x="connsiteX0" y="connsiteY0"/>
              </a:cxn>
              <a:cxn ang="0">
                <a:pos x="connsiteX1" y="connsiteY1"/>
              </a:cxn>
              <a:cxn ang="0">
                <a:pos x="connsiteX2" y="connsiteY2"/>
              </a:cxn>
              <a:cxn ang="0">
                <a:pos x="connsiteX3" y="connsiteY3"/>
              </a:cxn>
            </a:cxnLst>
            <a:rect l="l" t="t" r="r" b="b"/>
            <a:pathLst>
              <a:path w="1181100" h="1143000">
                <a:moveTo>
                  <a:pt x="555308" y="0"/>
                </a:moveTo>
                <a:lnTo>
                  <a:pt x="0" y="1149668"/>
                </a:lnTo>
                <a:lnTo>
                  <a:pt x="1188720" y="1149668"/>
                </a:lnTo>
                <a:lnTo>
                  <a:pt x="1188720" y="1027748"/>
                </a:lnTo>
                <a:close/>
              </a:path>
            </a:pathLst>
          </a:custGeom>
          <a:solidFill>
            <a:schemeClr val="tx2">
              <a:lumMod val="75000"/>
            </a:schemeClr>
          </a:solidFill>
          <a:ln w="9525" cap="flat">
            <a:noFill/>
            <a:prstDash val="solid"/>
            <a:miter/>
          </a:ln>
        </p:spPr>
        <p:txBody>
          <a:bodyPr rtlCol="0" anchor="ctr"/>
          <a:lstStyle/>
          <a:p>
            <a:endParaRPr lang="en-ID"/>
          </a:p>
        </p:txBody>
      </p:sp>
      <p:sp>
        <p:nvSpPr>
          <p:cNvPr id="4" name="Freeform: Shape 3">
            <a:extLst>
              <a:ext uri="{FF2B5EF4-FFF2-40B4-BE49-F238E27FC236}">
                <a16:creationId xmlns:a16="http://schemas.microsoft.com/office/drawing/2014/main" id="{C18F6913-9581-49FA-A43E-FF9705B16627}"/>
              </a:ext>
            </a:extLst>
          </p:cNvPr>
          <p:cNvSpPr/>
          <p:nvPr/>
        </p:nvSpPr>
        <p:spPr>
          <a:xfrm>
            <a:off x="7387398" y="-14942"/>
            <a:ext cx="4797824" cy="6926235"/>
          </a:xfrm>
          <a:custGeom>
            <a:avLst/>
            <a:gdLst>
              <a:gd name="connsiteX0" fmla="*/ 1465898 w 1457325"/>
              <a:gd name="connsiteY0" fmla="*/ 0 h 2362200"/>
              <a:gd name="connsiteX1" fmla="*/ 1465898 w 1457325"/>
              <a:gd name="connsiteY1" fmla="*/ 2370773 h 2362200"/>
              <a:gd name="connsiteX2" fmla="*/ 832485 w 1457325"/>
              <a:gd name="connsiteY2" fmla="*/ 1343025 h 2362200"/>
              <a:gd name="connsiteX3" fmla="*/ 0 w 1457325"/>
              <a:gd name="connsiteY3" fmla="*/ 0 h 2362200"/>
            </a:gdLst>
            <a:ahLst/>
            <a:cxnLst>
              <a:cxn ang="0">
                <a:pos x="connsiteX0" y="connsiteY0"/>
              </a:cxn>
              <a:cxn ang="0">
                <a:pos x="connsiteX1" y="connsiteY1"/>
              </a:cxn>
              <a:cxn ang="0">
                <a:pos x="connsiteX2" y="connsiteY2"/>
              </a:cxn>
              <a:cxn ang="0">
                <a:pos x="connsiteX3" y="connsiteY3"/>
              </a:cxn>
            </a:cxnLst>
            <a:rect l="l" t="t" r="r" b="b"/>
            <a:pathLst>
              <a:path w="1457325" h="2362200">
                <a:moveTo>
                  <a:pt x="1465898" y="0"/>
                </a:moveTo>
                <a:lnTo>
                  <a:pt x="1465898" y="2370773"/>
                </a:lnTo>
                <a:lnTo>
                  <a:pt x="832485" y="1343025"/>
                </a:lnTo>
                <a:lnTo>
                  <a:pt x="0" y="0"/>
                </a:lnTo>
                <a:close/>
              </a:path>
            </a:pathLst>
          </a:custGeom>
          <a:solidFill>
            <a:schemeClr val="accent2"/>
          </a:solidFill>
          <a:ln w="9525"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64F9E263-D0B9-4BB8-BE08-112A709920C1}"/>
              </a:ext>
            </a:extLst>
          </p:cNvPr>
          <p:cNvSpPr/>
          <p:nvPr/>
        </p:nvSpPr>
        <p:spPr>
          <a:xfrm>
            <a:off x="9479299" y="-14942"/>
            <a:ext cx="2719478" cy="3902935"/>
          </a:xfrm>
          <a:custGeom>
            <a:avLst/>
            <a:gdLst>
              <a:gd name="connsiteX0" fmla="*/ 1122998 w 1114425"/>
              <a:gd name="connsiteY0" fmla="*/ 0 h 1809750"/>
              <a:gd name="connsiteX1" fmla="*/ 1122998 w 1114425"/>
              <a:gd name="connsiteY1" fmla="*/ 1814513 h 1809750"/>
              <a:gd name="connsiteX2" fmla="*/ 854393 w 1114425"/>
              <a:gd name="connsiteY2" fmla="*/ 1380173 h 1809750"/>
              <a:gd name="connsiteX3" fmla="*/ 0 w 1114425"/>
              <a:gd name="connsiteY3" fmla="*/ 0 h 1809750"/>
            </a:gdLst>
            <a:ahLst/>
            <a:cxnLst>
              <a:cxn ang="0">
                <a:pos x="connsiteX0" y="connsiteY0"/>
              </a:cxn>
              <a:cxn ang="0">
                <a:pos x="connsiteX1" y="connsiteY1"/>
              </a:cxn>
              <a:cxn ang="0">
                <a:pos x="connsiteX2" y="connsiteY2"/>
              </a:cxn>
              <a:cxn ang="0">
                <a:pos x="connsiteX3" y="connsiteY3"/>
              </a:cxn>
            </a:cxnLst>
            <a:rect l="l" t="t" r="r" b="b"/>
            <a:pathLst>
              <a:path w="1114425" h="1809750">
                <a:moveTo>
                  <a:pt x="1122998" y="0"/>
                </a:moveTo>
                <a:lnTo>
                  <a:pt x="1122998" y="1814513"/>
                </a:lnTo>
                <a:lnTo>
                  <a:pt x="854393" y="1380173"/>
                </a:lnTo>
                <a:lnTo>
                  <a:pt x="0" y="0"/>
                </a:lnTo>
                <a:close/>
              </a:path>
            </a:pathLst>
          </a:custGeom>
          <a:solidFill>
            <a:schemeClr val="accent1"/>
          </a:solidFill>
          <a:ln w="9525" cap="flat">
            <a:noFill/>
            <a:prstDash val="solid"/>
            <a:miter/>
          </a:ln>
          <a:effectLst>
            <a:outerShdw blurRad="482600" dist="304800" dir="11940000" algn="bl" rotWithShape="0">
              <a:prstClr val="black">
                <a:alpha val="44000"/>
              </a:prstClr>
            </a:outerShdw>
          </a:effectLst>
        </p:spPr>
        <p:txBody>
          <a:bodyPr rtlCol="0" anchor="ctr"/>
          <a:lstStyle/>
          <a:p>
            <a:endParaRPr lang="en-ID"/>
          </a:p>
        </p:txBody>
      </p:sp>
      <p:grpSp>
        <p:nvGrpSpPr>
          <p:cNvPr id="19" name="Group 18">
            <a:extLst>
              <a:ext uri="{FF2B5EF4-FFF2-40B4-BE49-F238E27FC236}">
                <a16:creationId xmlns:a16="http://schemas.microsoft.com/office/drawing/2014/main" id="{020E7E6F-ED74-4FF9-80CD-B99E67050B87}"/>
              </a:ext>
            </a:extLst>
          </p:cNvPr>
          <p:cNvGrpSpPr/>
          <p:nvPr/>
        </p:nvGrpSpPr>
        <p:grpSpPr>
          <a:xfrm>
            <a:off x="0" y="-14942"/>
            <a:ext cx="335666" cy="6872941"/>
            <a:chOff x="-11575" y="-14941"/>
            <a:chExt cx="277792" cy="6210764"/>
          </a:xfrm>
        </p:grpSpPr>
        <p:sp>
          <p:nvSpPr>
            <p:cNvPr id="17" name="Rectangle 16">
              <a:extLst>
                <a:ext uri="{FF2B5EF4-FFF2-40B4-BE49-F238E27FC236}">
                  <a16:creationId xmlns:a16="http://schemas.microsoft.com/office/drawing/2014/main" id="{86F6BC23-84E8-4E96-A8B3-4311C934DFB6}"/>
                </a:ext>
              </a:extLst>
            </p:cNvPr>
            <p:cNvSpPr/>
            <p:nvPr/>
          </p:nvSpPr>
          <p:spPr>
            <a:xfrm>
              <a:off x="-11575" y="-14941"/>
              <a:ext cx="277792" cy="3105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E3D66A-5CD0-4FE9-B7D3-F3F21FCCC108}"/>
                </a:ext>
              </a:extLst>
            </p:cNvPr>
            <p:cNvSpPr/>
            <p:nvPr/>
          </p:nvSpPr>
          <p:spPr>
            <a:xfrm>
              <a:off x="-11575" y="3090441"/>
              <a:ext cx="277792" cy="310538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2D5EA381-AFEC-42B0-8292-05930536498B}"/>
              </a:ext>
            </a:extLst>
          </p:cNvPr>
          <p:cNvSpPr txBox="1"/>
          <p:nvPr/>
        </p:nvSpPr>
        <p:spPr>
          <a:xfrm>
            <a:off x="10267950" y="302913"/>
            <a:ext cx="1740564" cy="1111218"/>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r>
              <a:rPr lang="en-US" sz="5400" spc="300" dirty="0">
                <a:effectLst>
                  <a:glow rad="101600">
                    <a:schemeClr val="bg1">
                      <a:alpha val="60000"/>
                    </a:schemeClr>
                  </a:glow>
                </a:effectLst>
                <a:latin typeface="Impact" panose="020B0806030902050204" pitchFamily="34" charset="0"/>
                <a:cs typeface="Poppins SemiBold" panose="00000700000000000000" pitchFamily="50" charset="0"/>
              </a:rPr>
              <a:t>#67</a:t>
            </a:r>
            <a:endParaRPr lang="id-ID" sz="8000" spc="300" dirty="0">
              <a:effectLst>
                <a:glow rad="101600">
                  <a:schemeClr val="bg1">
                    <a:alpha val="60000"/>
                  </a:schemeClr>
                </a:glow>
              </a:effectLst>
              <a:latin typeface="Impact" panose="020B0806030902050204" pitchFamily="34" charset="0"/>
              <a:cs typeface="Poppins SemiBold" panose="00000700000000000000" pitchFamily="50" charset="0"/>
            </a:endParaRPr>
          </a:p>
        </p:txBody>
      </p:sp>
      <p:sp>
        <p:nvSpPr>
          <p:cNvPr id="13" name="TextBox 12">
            <a:extLst>
              <a:ext uri="{FF2B5EF4-FFF2-40B4-BE49-F238E27FC236}">
                <a16:creationId xmlns:a16="http://schemas.microsoft.com/office/drawing/2014/main" id="{0E009E19-CCB5-415D-B9CB-BF60F0BB1AC9}"/>
              </a:ext>
            </a:extLst>
          </p:cNvPr>
          <p:cNvSpPr txBox="1"/>
          <p:nvPr/>
        </p:nvSpPr>
        <p:spPr>
          <a:xfrm rot="3410626">
            <a:off x="7657098" y="1995699"/>
            <a:ext cx="4757768" cy="913738"/>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r>
              <a:rPr lang="en-US" sz="9600" b="1" spc="300" dirty="0">
                <a:latin typeface="Impact" panose="020B0806030902050204" pitchFamily="34" charset="0"/>
                <a:cs typeface="Poppins SemiBold" panose="00000700000000000000" pitchFamily="50" charset="0"/>
              </a:rPr>
              <a:t>2021</a:t>
            </a:r>
            <a:endParaRPr lang="id-ID" sz="9600" b="1" spc="300" dirty="0">
              <a:latin typeface="Impact" panose="020B0806030902050204" pitchFamily="34" charset="0"/>
              <a:cs typeface="Poppins SemiBold" panose="00000700000000000000" pitchFamily="50" charset="0"/>
            </a:endParaRPr>
          </a:p>
        </p:txBody>
      </p:sp>
      <p:pic>
        <p:nvPicPr>
          <p:cNvPr id="20" name="Picture 19" descr="Logo&#10;&#10;Description automatically generated">
            <a:extLst>
              <a:ext uri="{FF2B5EF4-FFF2-40B4-BE49-F238E27FC236}">
                <a16:creationId xmlns:a16="http://schemas.microsoft.com/office/drawing/2014/main" id="{9F70728B-BFFB-4A61-8959-C98A4B632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080" y="399970"/>
            <a:ext cx="1578785" cy="1254793"/>
          </a:xfrm>
          <a:prstGeom prst="rect">
            <a:avLst/>
          </a:prstGeom>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56EB1A4B-4463-44EF-A36C-E19B1C3483F1}"/>
              </a:ext>
            </a:extLst>
          </p:cNvPr>
          <p:cNvSpPr/>
          <p:nvPr/>
        </p:nvSpPr>
        <p:spPr>
          <a:xfrm>
            <a:off x="689330" y="5309373"/>
            <a:ext cx="10166512" cy="1285931"/>
          </a:xfrm>
          <a:prstGeom prst="rect">
            <a:avLst/>
          </a:prstGeom>
        </p:spPr>
        <p:txBody>
          <a:bodyPr wrap="square">
            <a:prstTxWarp prst="textPlain">
              <a:avLst/>
            </a:prstTxWarp>
            <a:spAutoFit/>
            <a:scene3d>
              <a:camera prst="orthographicFront"/>
              <a:lightRig rig="threePt" dir="t"/>
            </a:scene3d>
            <a:sp3d extrusionH="57150">
              <a:bevelT w="38100" h="38100" prst="angle"/>
            </a:sp3d>
          </a:bodyPr>
          <a:lstStyle/>
          <a:p>
            <a:r>
              <a:rPr lang="en-US" sz="1100" dirty="0">
                <a:latin typeface="Saloon" panose="00000400000000000000" pitchFamily="2" charset="0"/>
                <a:cs typeface="Segoe UI" panose="020B0502040204020203" pitchFamily="34" charset="0"/>
              </a:rPr>
              <a:t>THE MILLENNIUM OF CHRIST</a:t>
            </a:r>
            <a:endParaRPr lang="en-US" sz="1100" dirty="0">
              <a:effectLst/>
              <a:latin typeface="Saloon" panose="00000400000000000000" pitchFamily="2" charset="0"/>
              <a:cs typeface="Segoe UI" panose="020B0502040204020203" pitchFamily="34" charset="0"/>
            </a:endParaRPr>
          </a:p>
        </p:txBody>
      </p:sp>
      <p:sp>
        <p:nvSpPr>
          <p:cNvPr id="28" name="TextBox 27">
            <a:extLst>
              <a:ext uri="{FF2B5EF4-FFF2-40B4-BE49-F238E27FC236}">
                <a16:creationId xmlns:a16="http://schemas.microsoft.com/office/drawing/2014/main" id="{0C03AC2F-3A18-4CBA-A8C0-ED7C9B6DD466}"/>
              </a:ext>
            </a:extLst>
          </p:cNvPr>
          <p:cNvSpPr txBox="1"/>
          <p:nvPr/>
        </p:nvSpPr>
        <p:spPr>
          <a:xfrm>
            <a:off x="781620" y="3880300"/>
            <a:ext cx="6270114" cy="938775"/>
          </a:xfrm>
          <a:prstGeom prst="rect">
            <a:avLst/>
          </a:prstGeom>
          <a:noFill/>
        </p:spPr>
        <p:txBody>
          <a:bodyPr wrap="square" rtlCol="0">
            <a:prstTxWarp prst="textPlain">
              <a:avLst/>
            </a:prstTxWarp>
            <a:spAutoFit/>
          </a:bodyPr>
          <a:lstStyle/>
          <a:p>
            <a:pPr algn="r"/>
            <a:r>
              <a:rPr lang="en-US" sz="2000" spc="300" dirty="0">
                <a:effectLst>
                  <a:glow rad="101600">
                    <a:schemeClr val="bg1">
                      <a:alpha val="60000"/>
                    </a:schemeClr>
                  </a:glow>
                </a:effectLst>
                <a:latin typeface="Impact" panose="020B0806030902050204" pitchFamily="34" charset="0"/>
                <a:cs typeface="Poppins SemiBold" panose="00000700000000000000" pitchFamily="50" charset="0"/>
              </a:rPr>
              <a:t>COMING UP NEXT</a:t>
            </a:r>
            <a:endParaRPr lang="id-ID" sz="2000" spc="300" dirty="0">
              <a:solidFill>
                <a:srgbClr val="E9292F"/>
              </a:solidFill>
              <a:effectLst>
                <a:glow rad="101600">
                  <a:schemeClr val="bg1">
                    <a:alpha val="60000"/>
                  </a:schemeClr>
                </a:glow>
              </a:effectLst>
              <a:latin typeface="Impact" panose="020B0806030902050204" pitchFamily="34" charset="0"/>
              <a:cs typeface="Poppins SemiBold" panose="00000700000000000000" pitchFamily="50" charset="0"/>
            </a:endParaRPr>
          </a:p>
        </p:txBody>
      </p:sp>
    </p:spTree>
    <p:extLst>
      <p:ext uri="{BB962C8B-B14F-4D97-AF65-F5344CB8AC3E}">
        <p14:creationId xmlns:p14="http://schemas.microsoft.com/office/powerpoint/2010/main" val="178848494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898B79-8C39-41F2-B05D-A053A62398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56878" y="0"/>
            <a:ext cx="5078242"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5" name="Rectangle 24">
            <a:extLst>
              <a:ext uri="{FF2B5EF4-FFF2-40B4-BE49-F238E27FC236}">
                <a16:creationId xmlns:a16="http://schemas.microsoft.com/office/drawing/2014/main" id="{F35862F0-A232-48C3-80A8-F2A0291EAE2A}"/>
              </a:ext>
            </a:extLst>
          </p:cNvPr>
          <p:cNvSpPr/>
          <p:nvPr/>
        </p:nvSpPr>
        <p:spPr>
          <a:xfrm>
            <a:off x="1056133" y="0"/>
            <a:ext cx="11122314" cy="6872942"/>
          </a:xfrm>
          <a:prstGeom prst="rect">
            <a:avLst/>
          </a:prstGeom>
          <a:solidFill>
            <a:schemeClr val="tx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F37FDDF-0417-42D9-B256-0E19F0C1A9E6}"/>
              </a:ext>
            </a:extLst>
          </p:cNvPr>
          <p:cNvSpPr/>
          <p:nvPr/>
        </p:nvSpPr>
        <p:spPr>
          <a:xfrm>
            <a:off x="9355587" y="4499948"/>
            <a:ext cx="2836413" cy="2358052"/>
          </a:xfrm>
          <a:custGeom>
            <a:avLst/>
            <a:gdLst>
              <a:gd name="connsiteX0" fmla="*/ 555308 w 1181100"/>
              <a:gd name="connsiteY0" fmla="*/ 0 h 1143000"/>
              <a:gd name="connsiteX1" fmla="*/ 0 w 1181100"/>
              <a:gd name="connsiteY1" fmla="*/ 1149668 h 1143000"/>
              <a:gd name="connsiteX2" fmla="*/ 1188720 w 1181100"/>
              <a:gd name="connsiteY2" fmla="*/ 1149668 h 1143000"/>
              <a:gd name="connsiteX3" fmla="*/ 1188720 w 1181100"/>
              <a:gd name="connsiteY3" fmla="*/ 1027748 h 1143000"/>
            </a:gdLst>
            <a:ahLst/>
            <a:cxnLst>
              <a:cxn ang="0">
                <a:pos x="connsiteX0" y="connsiteY0"/>
              </a:cxn>
              <a:cxn ang="0">
                <a:pos x="connsiteX1" y="connsiteY1"/>
              </a:cxn>
              <a:cxn ang="0">
                <a:pos x="connsiteX2" y="connsiteY2"/>
              </a:cxn>
              <a:cxn ang="0">
                <a:pos x="connsiteX3" y="connsiteY3"/>
              </a:cxn>
            </a:cxnLst>
            <a:rect l="l" t="t" r="r" b="b"/>
            <a:pathLst>
              <a:path w="1181100" h="1143000">
                <a:moveTo>
                  <a:pt x="555308" y="0"/>
                </a:moveTo>
                <a:lnTo>
                  <a:pt x="0" y="1149668"/>
                </a:lnTo>
                <a:lnTo>
                  <a:pt x="1188720" y="1149668"/>
                </a:lnTo>
                <a:lnTo>
                  <a:pt x="1188720" y="1027748"/>
                </a:lnTo>
                <a:close/>
              </a:path>
            </a:pathLst>
          </a:custGeom>
          <a:solidFill>
            <a:schemeClr val="tx2">
              <a:lumMod val="75000"/>
            </a:schemeClr>
          </a:solidFill>
          <a:ln w="9525" cap="flat">
            <a:noFill/>
            <a:prstDash val="solid"/>
            <a:miter/>
          </a:ln>
        </p:spPr>
        <p:txBody>
          <a:bodyPr rtlCol="0" anchor="ctr"/>
          <a:lstStyle/>
          <a:p>
            <a:endParaRPr lang="en-ID"/>
          </a:p>
        </p:txBody>
      </p:sp>
      <p:sp>
        <p:nvSpPr>
          <p:cNvPr id="4" name="Freeform: Shape 3">
            <a:extLst>
              <a:ext uri="{FF2B5EF4-FFF2-40B4-BE49-F238E27FC236}">
                <a16:creationId xmlns:a16="http://schemas.microsoft.com/office/drawing/2014/main" id="{C18F6913-9581-49FA-A43E-FF9705B16627}"/>
              </a:ext>
            </a:extLst>
          </p:cNvPr>
          <p:cNvSpPr/>
          <p:nvPr/>
        </p:nvSpPr>
        <p:spPr>
          <a:xfrm>
            <a:off x="7380623" y="-14940"/>
            <a:ext cx="4797824" cy="6872941"/>
          </a:xfrm>
          <a:custGeom>
            <a:avLst/>
            <a:gdLst>
              <a:gd name="connsiteX0" fmla="*/ 1465898 w 1457325"/>
              <a:gd name="connsiteY0" fmla="*/ 0 h 2362200"/>
              <a:gd name="connsiteX1" fmla="*/ 1465898 w 1457325"/>
              <a:gd name="connsiteY1" fmla="*/ 2370773 h 2362200"/>
              <a:gd name="connsiteX2" fmla="*/ 832485 w 1457325"/>
              <a:gd name="connsiteY2" fmla="*/ 1343025 h 2362200"/>
              <a:gd name="connsiteX3" fmla="*/ 0 w 1457325"/>
              <a:gd name="connsiteY3" fmla="*/ 0 h 2362200"/>
            </a:gdLst>
            <a:ahLst/>
            <a:cxnLst>
              <a:cxn ang="0">
                <a:pos x="connsiteX0" y="connsiteY0"/>
              </a:cxn>
              <a:cxn ang="0">
                <a:pos x="connsiteX1" y="connsiteY1"/>
              </a:cxn>
              <a:cxn ang="0">
                <a:pos x="connsiteX2" y="connsiteY2"/>
              </a:cxn>
              <a:cxn ang="0">
                <a:pos x="connsiteX3" y="connsiteY3"/>
              </a:cxn>
            </a:cxnLst>
            <a:rect l="l" t="t" r="r" b="b"/>
            <a:pathLst>
              <a:path w="1457325" h="2362200">
                <a:moveTo>
                  <a:pt x="1465898" y="0"/>
                </a:moveTo>
                <a:lnTo>
                  <a:pt x="1465898" y="2370773"/>
                </a:lnTo>
                <a:lnTo>
                  <a:pt x="832485" y="1343025"/>
                </a:lnTo>
                <a:lnTo>
                  <a:pt x="0" y="0"/>
                </a:lnTo>
                <a:close/>
              </a:path>
            </a:pathLst>
          </a:custGeom>
          <a:solidFill>
            <a:schemeClr val="accent2"/>
          </a:solidFill>
          <a:ln w="9525"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64F9E263-D0B9-4BB8-BE08-112A709920C1}"/>
              </a:ext>
            </a:extLst>
          </p:cNvPr>
          <p:cNvSpPr/>
          <p:nvPr/>
        </p:nvSpPr>
        <p:spPr>
          <a:xfrm>
            <a:off x="9472522" y="0"/>
            <a:ext cx="2719478" cy="3902935"/>
          </a:xfrm>
          <a:custGeom>
            <a:avLst/>
            <a:gdLst>
              <a:gd name="connsiteX0" fmla="*/ 1122998 w 1114425"/>
              <a:gd name="connsiteY0" fmla="*/ 0 h 1809750"/>
              <a:gd name="connsiteX1" fmla="*/ 1122998 w 1114425"/>
              <a:gd name="connsiteY1" fmla="*/ 1814513 h 1809750"/>
              <a:gd name="connsiteX2" fmla="*/ 854393 w 1114425"/>
              <a:gd name="connsiteY2" fmla="*/ 1380173 h 1809750"/>
              <a:gd name="connsiteX3" fmla="*/ 0 w 1114425"/>
              <a:gd name="connsiteY3" fmla="*/ 0 h 1809750"/>
            </a:gdLst>
            <a:ahLst/>
            <a:cxnLst>
              <a:cxn ang="0">
                <a:pos x="connsiteX0" y="connsiteY0"/>
              </a:cxn>
              <a:cxn ang="0">
                <a:pos x="connsiteX1" y="connsiteY1"/>
              </a:cxn>
              <a:cxn ang="0">
                <a:pos x="connsiteX2" y="connsiteY2"/>
              </a:cxn>
              <a:cxn ang="0">
                <a:pos x="connsiteX3" y="connsiteY3"/>
              </a:cxn>
            </a:cxnLst>
            <a:rect l="l" t="t" r="r" b="b"/>
            <a:pathLst>
              <a:path w="1114425" h="1809750">
                <a:moveTo>
                  <a:pt x="1122998" y="0"/>
                </a:moveTo>
                <a:lnTo>
                  <a:pt x="1122998" y="1814513"/>
                </a:lnTo>
                <a:lnTo>
                  <a:pt x="854393" y="1380173"/>
                </a:lnTo>
                <a:lnTo>
                  <a:pt x="0" y="0"/>
                </a:lnTo>
                <a:close/>
              </a:path>
            </a:pathLst>
          </a:custGeom>
          <a:solidFill>
            <a:schemeClr val="accent1"/>
          </a:solidFill>
          <a:ln w="9525" cap="flat">
            <a:noFill/>
            <a:prstDash val="solid"/>
            <a:miter/>
          </a:ln>
          <a:effectLst>
            <a:outerShdw blurRad="482600" dist="304800" dir="11940000" algn="bl" rotWithShape="0">
              <a:prstClr val="black">
                <a:alpha val="44000"/>
              </a:prstClr>
            </a:outerShdw>
          </a:effectLst>
        </p:spPr>
        <p:txBody>
          <a:bodyPr rtlCol="0" anchor="ctr"/>
          <a:lstStyle/>
          <a:p>
            <a:endParaRPr lang="en-ID"/>
          </a:p>
        </p:txBody>
      </p:sp>
      <p:grpSp>
        <p:nvGrpSpPr>
          <p:cNvPr id="19" name="Group 18">
            <a:extLst>
              <a:ext uri="{FF2B5EF4-FFF2-40B4-BE49-F238E27FC236}">
                <a16:creationId xmlns:a16="http://schemas.microsoft.com/office/drawing/2014/main" id="{020E7E6F-ED74-4FF9-80CD-B99E67050B87}"/>
              </a:ext>
            </a:extLst>
          </p:cNvPr>
          <p:cNvGrpSpPr/>
          <p:nvPr/>
        </p:nvGrpSpPr>
        <p:grpSpPr>
          <a:xfrm>
            <a:off x="0" y="-14942"/>
            <a:ext cx="335666" cy="6872941"/>
            <a:chOff x="-11575" y="-14941"/>
            <a:chExt cx="277792" cy="6210764"/>
          </a:xfrm>
        </p:grpSpPr>
        <p:sp>
          <p:nvSpPr>
            <p:cNvPr id="17" name="Rectangle 16">
              <a:extLst>
                <a:ext uri="{FF2B5EF4-FFF2-40B4-BE49-F238E27FC236}">
                  <a16:creationId xmlns:a16="http://schemas.microsoft.com/office/drawing/2014/main" id="{86F6BC23-84E8-4E96-A8B3-4311C934DFB6}"/>
                </a:ext>
              </a:extLst>
            </p:cNvPr>
            <p:cNvSpPr/>
            <p:nvPr/>
          </p:nvSpPr>
          <p:spPr>
            <a:xfrm>
              <a:off x="-11575" y="-14941"/>
              <a:ext cx="277792" cy="3105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E3D66A-5CD0-4FE9-B7D3-F3F21FCCC108}"/>
                </a:ext>
              </a:extLst>
            </p:cNvPr>
            <p:cNvSpPr/>
            <p:nvPr/>
          </p:nvSpPr>
          <p:spPr>
            <a:xfrm>
              <a:off x="-11575" y="3090441"/>
              <a:ext cx="277792" cy="310538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2D5EA381-AFEC-42B0-8292-05930536498B}"/>
              </a:ext>
            </a:extLst>
          </p:cNvPr>
          <p:cNvSpPr txBox="1"/>
          <p:nvPr/>
        </p:nvSpPr>
        <p:spPr>
          <a:xfrm>
            <a:off x="1626201" y="2333275"/>
            <a:ext cx="8564545" cy="3046988"/>
          </a:xfrm>
          <a:prstGeom prst="rect">
            <a:avLst/>
          </a:prstGeom>
          <a:noFill/>
        </p:spPr>
        <p:txBody>
          <a:bodyPr wrap="square" rtlCol="0">
            <a:spAutoFit/>
          </a:bodyPr>
          <a:lstStyle/>
          <a:p>
            <a:r>
              <a:rPr lang="en-US" sz="9600" b="1" dirty="0">
                <a:latin typeface="Montserrat Medium" panose="00000600000000000000" pitchFamily="50" charset="0"/>
                <a:cs typeface="Poppins SemiBold" panose="00000700000000000000" pitchFamily="50" charset="0"/>
              </a:rPr>
              <a:t>THANK</a:t>
            </a:r>
            <a:r>
              <a:rPr lang="en-US" sz="9600" b="1" dirty="0">
                <a:solidFill>
                  <a:schemeClr val="accent1"/>
                </a:solidFill>
                <a:latin typeface="Montserrat Medium" panose="00000600000000000000" pitchFamily="50" charset="0"/>
                <a:cs typeface="Poppins SemiBold" panose="00000700000000000000" pitchFamily="50" charset="0"/>
              </a:rPr>
              <a:t>’S</a:t>
            </a:r>
          </a:p>
          <a:p>
            <a:r>
              <a:rPr lang="en-US" sz="9600" b="1" dirty="0">
                <a:latin typeface="Montserrat Medium" panose="00000600000000000000" pitchFamily="50" charset="0"/>
                <a:cs typeface="Poppins SemiBold" panose="00000700000000000000" pitchFamily="50" charset="0"/>
              </a:rPr>
              <a:t>FOR JOINING US</a:t>
            </a:r>
            <a:endParaRPr lang="id-ID" sz="9600" b="1" dirty="0">
              <a:latin typeface="Montserrat Medium" panose="00000600000000000000" pitchFamily="50" charset="0"/>
              <a:cs typeface="Poppins SemiBold" panose="00000700000000000000" pitchFamily="50" charset="0"/>
            </a:endParaRPr>
          </a:p>
        </p:txBody>
      </p:sp>
      <p:sp>
        <p:nvSpPr>
          <p:cNvPr id="27" name="Rectangle 26">
            <a:extLst>
              <a:ext uri="{FF2B5EF4-FFF2-40B4-BE49-F238E27FC236}">
                <a16:creationId xmlns:a16="http://schemas.microsoft.com/office/drawing/2014/main" id="{9587A773-4263-4326-8B77-9A502ED7F679}"/>
              </a:ext>
            </a:extLst>
          </p:cNvPr>
          <p:cNvSpPr/>
          <p:nvPr/>
        </p:nvSpPr>
        <p:spPr>
          <a:xfrm>
            <a:off x="1695155" y="5139764"/>
            <a:ext cx="5295791" cy="561436"/>
          </a:xfrm>
          <a:prstGeom prst="rect">
            <a:avLst/>
          </a:prstGeom>
        </p:spPr>
        <p:txBody>
          <a:bodyPr wrap="square">
            <a:spAutoFit/>
          </a:bodyPr>
          <a:lstStyle/>
          <a:p>
            <a:pPr>
              <a:lnSpc>
                <a:spcPct val="120000"/>
              </a:lnSpc>
            </a:pPr>
            <a:r>
              <a:rPr lang="en-US" sz="2800" b="1" dirty="0">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CHRIST</a:t>
            </a:r>
            <a:r>
              <a:rPr 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 CULTURE | CREATOR</a:t>
            </a:r>
          </a:p>
        </p:txBody>
      </p:sp>
      <p:pic>
        <p:nvPicPr>
          <p:cNvPr id="13" name="Picture 12" descr="Logo&#10;&#10;Description automatically generated">
            <a:extLst>
              <a:ext uri="{FF2B5EF4-FFF2-40B4-BE49-F238E27FC236}">
                <a16:creationId xmlns:a16="http://schemas.microsoft.com/office/drawing/2014/main" id="{461F75CA-7BD8-4DB9-8F10-4233C7E39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483" y="528526"/>
            <a:ext cx="1514903" cy="1204021"/>
          </a:xfrm>
          <a:prstGeom prst="rect">
            <a:avLst/>
          </a:prstGeom>
        </p:spPr>
      </p:pic>
      <p:sp>
        <p:nvSpPr>
          <p:cNvPr id="14" name="Rectangle 13">
            <a:hlinkClick r:id="rId4"/>
            <a:extLst>
              <a:ext uri="{FF2B5EF4-FFF2-40B4-BE49-F238E27FC236}">
                <a16:creationId xmlns:a16="http://schemas.microsoft.com/office/drawing/2014/main" id="{8884A522-EBD4-4DE8-93E0-B8FE59837822}"/>
              </a:ext>
            </a:extLst>
          </p:cNvPr>
          <p:cNvSpPr/>
          <p:nvPr/>
        </p:nvSpPr>
        <p:spPr>
          <a:xfrm>
            <a:off x="1695154" y="525754"/>
            <a:ext cx="3511620" cy="868432"/>
          </a:xfrm>
          <a:prstGeom prst="rect">
            <a:avLst/>
          </a:prstGeom>
          <a:solidFill>
            <a:schemeClr val="accent1"/>
          </a:solidFill>
          <a:ln>
            <a:noFill/>
          </a:ln>
          <a:effectLst>
            <a:outerShdw blurRad="584200" dist="393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tx1"/>
                </a:solidFill>
                <a:latin typeface="Segoe UI" panose="020B0502040204020203" pitchFamily="34" charset="0"/>
                <a:cs typeface="Segoe UI" panose="020B0502040204020203" pitchFamily="34" charset="0"/>
              </a:rPr>
              <a:t>Consider Donating Here</a:t>
            </a:r>
          </a:p>
        </p:txBody>
      </p:sp>
      <p:sp>
        <p:nvSpPr>
          <p:cNvPr id="15" name="Rectangle 14">
            <a:extLst>
              <a:ext uri="{FF2B5EF4-FFF2-40B4-BE49-F238E27FC236}">
                <a16:creationId xmlns:a16="http://schemas.microsoft.com/office/drawing/2014/main" id="{B9752085-5CC7-45F6-81C0-0BF1F6D82EDA}"/>
              </a:ext>
            </a:extLst>
          </p:cNvPr>
          <p:cNvSpPr/>
          <p:nvPr/>
        </p:nvSpPr>
        <p:spPr>
          <a:xfrm>
            <a:off x="1681602" y="5652858"/>
            <a:ext cx="9440713" cy="561436"/>
          </a:xfrm>
          <a:prstGeom prst="rect">
            <a:avLst/>
          </a:prstGeom>
        </p:spPr>
        <p:txBody>
          <a:bodyPr wrap="square">
            <a:spAutoFit/>
          </a:bodyPr>
          <a:lstStyle/>
          <a:p>
            <a:pPr>
              <a:lnSpc>
                <a:spcPct val="120000"/>
              </a:lnSpc>
            </a:pPr>
            <a:r>
              <a:rPr 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Email The Teacher | </a:t>
            </a:r>
            <a:r>
              <a:rPr lang="en-US" sz="2800" b="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drphinney@iomamerica.org</a:t>
            </a:r>
          </a:p>
        </p:txBody>
      </p:sp>
    </p:spTree>
    <p:extLst>
      <p:ext uri="{BB962C8B-B14F-4D97-AF65-F5344CB8AC3E}">
        <p14:creationId xmlns:p14="http://schemas.microsoft.com/office/powerpoint/2010/main" val="50181112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898B79-8C39-41F2-B05D-A053A62398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56878" y="0"/>
            <a:ext cx="5078242"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1" name="Freeform: Shape 20">
            <a:extLst>
              <a:ext uri="{FF2B5EF4-FFF2-40B4-BE49-F238E27FC236}">
                <a16:creationId xmlns:a16="http://schemas.microsoft.com/office/drawing/2014/main" id="{7F37FDDF-0417-42D9-B256-0E19F0C1A9E6}"/>
              </a:ext>
            </a:extLst>
          </p:cNvPr>
          <p:cNvSpPr/>
          <p:nvPr/>
        </p:nvSpPr>
        <p:spPr>
          <a:xfrm>
            <a:off x="9355587" y="4499948"/>
            <a:ext cx="2836413" cy="2358052"/>
          </a:xfrm>
          <a:custGeom>
            <a:avLst/>
            <a:gdLst>
              <a:gd name="connsiteX0" fmla="*/ 555308 w 1181100"/>
              <a:gd name="connsiteY0" fmla="*/ 0 h 1143000"/>
              <a:gd name="connsiteX1" fmla="*/ 0 w 1181100"/>
              <a:gd name="connsiteY1" fmla="*/ 1149668 h 1143000"/>
              <a:gd name="connsiteX2" fmla="*/ 1188720 w 1181100"/>
              <a:gd name="connsiteY2" fmla="*/ 1149668 h 1143000"/>
              <a:gd name="connsiteX3" fmla="*/ 1188720 w 1181100"/>
              <a:gd name="connsiteY3" fmla="*/ 1027748 h 1143000"/>
            </a:gdLst>
            <a:ahLst/>
            <a:cxnLst>
              <a:cxn ang="0">
                <a:pos x="connsiteX0" y="connsiteY0"/>
              </a:cxn>
              <a:cxn ang="0">
                <a:pos x="connsiteX1" y="connsiteY1"/>
              </a:cxn>
              <a:cxn ang="0">
                <a:pos x="connsiteX2" y="connsiteY2"/>
              </a:cxn>
              <a:cxn ang="0">
                <a:pos x="connsiteX3" y="connsiteY3"/>
              </a:cxn>
            </a:cxnLst>
            <a:rect l="l" t="t" r="r" b="b"/>
            <a:pathLst>
              <a:path w="1181100" h="1143000">
                <a:moveTo>
                  <a:pt x="555308" y="0"/>
                </a:moveTo>
                <a:lnTo>
                  <a:pt x="0" y="1149668"/>
                </a:lnTo>
                <a:lnTo>
                  <a:pt x="1188720" y="1149668"/>
                </a:lnTo>
                <a:lnTo>
                  <a:pt x="1188720" y="1027748"/>
                </a:lnTo>
                <a:close/>
              </a:path>
            </a:pathLst>
          </a:custGeom>
          <a:solidFill>
            <a:schemeClr val="tx2">
              <a:lumMod val="75000"/>
            </a:schemeClr>
          </a:solidFill>
          <a:ln w="9525" cap="flat">
            <a:noFill/>
            <a:prstDash val="solid"/>
            <a:miter/>
          </a:ln>
        </p:spPr>
        <p:txBody>
          <a:bodyPr rtlCol="0" anchor="ctr"/>
          <a:lstStyle/>
          <a:p>
            <a:endParaRPr lang="en-ID"/>
          </a:p>
        </p:txBody>
      </p:sp>
      <p:sp>
        <p:nvSpPr>
          <p:cNvPr id="4" name="Freeform: Shape 3">
            <a:extLst>
              <a:ext uri="{FF2B5EF4-FFF2-40B4-BE49-F238E27FC236}">
                <a16:creationId xmlns:a16="http://schemas.microsoft.com/office/drawing/2014/main" id="{C18F6913-9581-49FA-A43E-FF9705B16627}"/>
              </a:ext>
            </a:extLst>
          </p:cNvPr>
          <p:cNvSpPr/>
          <p:nvPr/>
        </p:nvSpPr>
        <p:spPr>
          <a:xfrm>
            <a:off x="7380623" y="-14940"/>
            <a:ext cx="4797824" cy="6872941"/>
          </a:xfrm>
          <a:custGeom>
            <a:avLst/>
            <a:gdLst>
              <a:gd name="connsiteX0" fmla="*/ 1465898 w 1457325"/>
              <a:gd name="connsiteY0" fmla="*/ 0 h 2362200"/>
              <a:gd name="connsiteX1" fmla="*/ 1465898 w 1457325"/>
              <a:gd name="connsiteY1" fmla="*/ 2370773 h 2362200"/>
              <a:gd name="connsiteX2" fmla="*/ 832485 w 1457325"/>
              <a:gd name="connsiteY2" fmla="*/ 1343025 h 2362200"/>
              <a:gd name="connsiteX3" fmla="*/ 0 w 1457325"/>
              <a:gd name="connsiteY3" fmla="*/ 0 h 2362200"/>
            </a:gdLst>
            <a:ahLst/>
            <a:cxnLst>
              <a:cxn ang="0">
                <a:pos x="connsiteX0" y="connsiteY0"/>
              </a:cxn>
              <a:cxn ang="0">
                <a:pos x="connsiteX1" y="connsiteY1"/>
              </a:cxn>
              <a:cxn ang="0">
                <a:pos x="connsiteX2" y="connsiteY2"/>
              </a:cxn>
              <a:cxn ang="0">
                <a:pos x="connsiteX3" y="connsiteY3"/>
              </a:cxn>
            </a:cxnLst>
            <a:rect l="l" t="t" r="r" b="b"/>
            <a:pathLst>
              <a:path w="1457325" h="2362200">
                <a:moveTo>
                  <a:pt x="1465898" y="0"/>
                </a:moveTo>
                <a:lnTo>
                  <a:pt x="1465898" y="2370773"/>
                </a:lnTo>
                <a:lnTo>
                  <a:pt x="832485" y="1343025"/>
                </a:lnTo>
                <a:lnTo>
                  <a:pt x="0" y="0"/>
                </a:lnTo>
                <a:close/>
              </a:path>
            </a:pathLst>
          </a:custGeom>
          <a:solidFill>
            <a:schemeClr val="accent2"/>
          </a:solidFill>
          <a:ln w="9525"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64F9E263-D0B9-4BB8-BE08-112A709920C1}"/>
              </a:ext>
            </a:extLst>
          </p:cNvPr>
          <p:cNvSpPr/>
          <p:nvPr/>
        </p:nvSpPr>
        <p:spPr>
          <a:xfrm>
            <a:off x="9472522" y="0"/>
            <a:ext cx="2719478" cy="3902935"/>
          </a:xfrm>
          <a:custGeom>
            <a:avLst/>
            <a:gdLst>
              <a:gd name="connsiteX0" fmla="*/ 1122998 w 1114425"/>
              <a:gd name="connsiteY0" fmla="*/ 0 h 1809750"/>
              <a:gd name="connsiteX1" fmla="*/ 1122998 w 1114425"/>
              <a:gd name="connsiteY1" fmla="*/ 1814513 h 1809750"/>
              <a:gd name="connsiteX2" fmla="*/ 854393 w 1114425"/>
              <a:gd name="connsiteY2" fmla="*/ 1380173 h 1809750"/>
              <a:gd name="connsiteX3" fmla="*/ 0 w 1114425"/>
              <a:gd name="connsiteY3" fmla="*/ 0 h 1809750"/>
            </a:gdLst>
            <a:ahLst/>
            <a:cxnLst>
              <a:cxn ang="0">
                <a:pos x="connsiteX0" y="connsiteY0"/>
              </a:cxn>
              <a:cxn ang="0">
                <a:pos x="connsiteX1" y="connsiteY1"/>
              </a:cxn>
              <a:cxn ang="0">
                <a:pos x="connsiteX2" y="connsiteY2"/>
              </a:cxn>
              <a:cxn ang="0">
                <a:pos x="connsiteX3" y="connsiteY3"/>
              </a:cxn>
            </a:cxnLst>
            <a:rect l="l" t="t" r="r" b="b"/>
            <a:pathLst>
              <a:path w="1114425" h="1809750">
                <a:moveTo>
                  <a:pt x="1122998" y="0"/>
                </a:moveTo>
                <a:lnTo>
                  <a:pt x="1122998" y="1814513"/>
                </a:lnTo>
                <a:lnTo>
                  <a:pt x="854393" y="1380173"/>
                </a:lnTo>
                <a:lnTo>
                  <a:pt x="0" y="0"/>
                </a:lnTo>
                <a:close/>
              </a:path>
            </a:pathLst>
          </a:custGeom>
          <a:solidFill>
            <a:schemeClr val="accent1"/>
          </a:solidFill>
          <a:ln w="9525" cap="flat">
            <a:noFill/>
            <a:prstDash val="solid"/>
            <a:miter/>
          </a:ln>
          <a:effectLst>
            <a:outerShdw blurRad="482600" dist="304800" dir="11940000" algn="bl" rotWithShape="0">
              <a:prstClr val="black">
                <a:alpha val="44000"/>
              </a:prstClr>
            </a:outerShdw>
          </a:effectLst>
        </p:spPr>
        <p:txBody>
          <a:bodyPr rtlCol="0" anchor="ctr"/>
          <a:lstStyle/>
          <a:p>
            <a:endParaRPr lang="en-ID"/>
          </a:p>
        </p:txBody>
      </p:sp>
      <p:grpSp>
        <p:nvGrpSpPr>
          <p:cNvPr id="19" name="Group 18">
            <a:extLst>
              <a:ext uri="{FF2B5EF4-FFF2-40B4-BE49-F238E27FC236}">
                <a16:creationId xmlns:a16="http://schemas.microsoft.com/office/drawing/2014/main" id="{020E7E6F-ED74-4FF9-80CD-B99E67050B87}"/>
              </a:ext>
            </a:extLst>
          </p:cNvPr>
          <p:cNvGrpSpPr/>
          <p:nvPr/>
        </p:nvGrpSpPr>
        <p:grpSpPr>
          <a:xfrm>
            <a:off x="0" y="-14942"/>
            <a:ext cx="335666" cy="6872941"/>
            <a:chOff x="-11575" y="-14941"/>
            <a:chExt cx="277792" cy="6210764"/>
          </a:xfrm>
        </p:grpSpPr>
        <p:sp>
          <p:nvSpPr>
            <p:cNvPr id="17" name="Rectangle 16">
              <a:extLst>
                <a:ext uri="{FF2B5EF4-FFF2-40B4-BE49-F238E27FC236}">
                  <a16:creationId xmlns:a16="http://schemas.microsoft.com/office/drawing/2014/main" id="{86F6BC23-84E8-4E96-A8B3-4311C934DFB6}"/>
                </a:ext>
              </a:extLst>
            </p:cNvPr>
            <p:cNvSpPr/>
            <p:nvPr/>
          </p:nvSpPr>
          <p:spPr>
            <a:xfrm>
              <a:off x="-11575" y="-14941"/>
              <a:ext cx="277792" cy="3105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E3D66A-5CD0-4FE9-B7D3-F3F21FCCC108}"/>
                </a:ext>
              </a:extLst>
            </p:cNvPr>
            <p:cNvSpPr/>
            <p:nvPr/>
          </p:nvSpPr>
          <p:spPr>
            <a:xfrm>
              <a:off x="-11575" y="3090441"/>
              <a:ext cx="277792" cy="310538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2D5EA381-AFEC-42B0-8292-05930536498B}"/>
              </a:ext>
            </a:extLst>
          </p:cNvPr>
          <p:cNvSpPr txBox="1"/>
          <p:nvPr/>
        </p:nvSpPr>
        <p:spPr>
          <a:xfrm>
            <a:off x="615981" y="1643813"/>
            <a:ext cx="8564545" cy="4524315"/>
          </a:xfrm>
          <a:prstGeom prst="rect">
            <a:avLst/>
          </a:prstGeom>
          <a:noFill/>
        </p:spPr>
        <p:txBody>
          <a:bodyPr wrap="square" rtlCol="0">
            <a:spAutoFit/>
          </a:bodyPr>
          <a:lstStyle/>
          <a:p>
            <a:r>
              <a:rPr lang="en-US" sz="9600" b="1" dirty="0">
                <a:latin typeface="Montserrat Medium" panose="00000600000000000000" pitchFamily="50" charset="0"/>
                <a:cs typeface="Poppins SemiBold" panose="00000700000000000000" pitchFamily="50" charset="0"/>
              </a:rPr>
              <a:t>THANK</a:t>
            </a:r>
            <a:r>
              <a:rPr lang="en-US" sz="9600" b="1" dirty="0">
                <a:solidFill>
                  <a:schemeClr val="accent1"/>
                </a:solidFill>
                <a:latin typeface="Montserrat Medium" panose="00000600000000000000" pitchFamily="50" charset="0"/>
                <a:cs typeface="Poppins SemiBold" panose="00000700000000000000" pitchFamily="50" charset="0"/>
              </a:rPr>
              <a:t>’S</a:t>
            </a:r>
          </a:p>
          <a:p>
            <a:r>
              <a:rPr lang="en-US" sz="9600" b="1" dirty="0">
                <a:latin typeface="Montserrat Medium" panose="00000600000000000000" pitchFamily="50" charset="0"/>
                <a:cs typeface="Poppins SemiBold" panose="00000700000000000000" pitchFamily="50" charset="0"/>
              </a:rPr>
              <a:t>FOR JOINING US</a:t>
            </a:r>
          </a:p>
          <a:p>
            <a:r>
              <a:rPr lang="en-US" sz="9600" b="1" dirty="0">
                <a:solidFill>
                  <a:srgbClr val="FF0000"/>
                </a:solidFill>
                <a:latin typeface="Montserrat Medium" panose="00000600000000000000" pitchFamily="50" charset="0"/>
                <a:cs typeface="Poppins SemiBold" panose="00000700000000000000" pitchFamily="50" charset="0"/>
              </a:rPr>
              <a:t>TODAY</a:t>
            </a:r>
            <a:endParaRPr lang="id-ID" sz="9600" b="1" dirty="0">
              <a:solidFill>
                <a:srgbClr val="FF0000"/>
              </a:solidFill>
              <a:latin typeface="Montserrat Medium" panose="00000600000000000000" pitchFamily="50" charset="0"/>
              <a:cs typeface="Poppins SemiBold" panose="00000700000000000000" pitchFamily="50" charset="0"/>
            </a:endParaRPr>
          </a:p>
        </p:txBody>
      </p:sp>
      <p:sp>
        <p:nvSpPr>
          <p:cNvPr id="27" name="Rectangle 26">
            <a:extLst>
              <a:ext uri="{FF2B5EF4-FFF2-40B4-BE49-F238E27FC236}">
                <a16:creationId xmlns:a16="http://schemas.microsoft.com/office/drawing/2014/main" id="{9587A773-4263-4326-8B77-9A502ED7F679}"/>
              </a:ext>
            </a:extLst>
          </p:cNvPr>
          <p:cNvSpPr/>
          <p:nvPr/>
        </p:nvSpPr>
        <p:spPr>
          <a:xfrm>
            <a:off x="733921" y="5902350"/>
            <a:ext cx="5295791" cy="561436"/>
          </a:xfrm>
          <a:prstGeom prst="rect">
            <a:avLst/>
          </a:prstGeom>
        </p:spPr>
        <p:txBody>
          <a:bodyPr wrap="square">
            <a:spAutoFit/>
          </a:bodyPr>
          <a:lstStyle/>
          <a:p>
            <a:pPr>
              <a:lnSpc>
                <a:spcPct val="120000"/>
              </a:lnSpc>
            </a:pPr>
            <a:r>
              <a:rPr lang="en-US" sz="2800" b="1" dirty="0">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CHRIST</a:t>
            </a:r>
            <a:r>
              <a:rPr 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 CULTURE | CREATOR</a:t>
            </a:r>
          </a:p>
        </p:txBody>
      </p:sp>
      <p:pic>
        <p:nvPicPr>
          <p:cNvPr id="13" name="Picture 12" descr="Logo&#10;&#10;Description automatically generated">
            <a:extLst>
              <a:ext uri="{FF2B5EF4-FFF2-40B4-BE49-F238E27FC236}">
                <a16:creationId xmlns:a16="http://schemas.microsoft.com/office/drawing/2014/main" id="{461F75CA-7BD8-4DB9-8F10-4233C7E39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483" y="528526"/>
            <a:ext cx="1514903" cy="1204021"/>
          </a:xfrm>
          <a:prstGeom prst="rect">
            <a:avLst/>
          </a:prstGeom>
        </p:spPr>
      </p:pic>
    </p:spTree>
    <p:extLst>
      <p:ext uri="{BB962C8B-B14F-4D97-AF65-F5344CB8AC3E}">
        <p14:creationId xmlns:p14="http://schemas.microsoft.com/office/powerpoint/2010/main" val="228579989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AAE9C8D5-AD7A-45F4-B052-BAADBAF3C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293" b="8293"/>
          <a:stretch/>
        </p:blipFill>
        <p:spPr bwMode="auto">
          <a:xfrm>
            <a:off x="254035" y="-14942"/>
            <a:ext cx="10884197" cy="57199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F35862F0-A232-48C3-80A8-F2A0291EAE2A}"/>
              </a:ext>
            </a:extLst>
          </p:cNvPr>
          <p:cNvSpPr/>
          <p:nvPr/>
        </p:nvSpPr>
        <p:spPr>
          <a:xfrm>
            <a:off x="286450" y="4741174"/>
            <a:ext cx="11836006" cy="1710425"/>
          </a:xfrm>
          <a:prstGeom prst="rect">
            <a:avLst/>
          </a:prstGeom>
          <a:solidFill>
            <a:srgbClr val="070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C18F6913-9581-49FA-A43E-FF9705B16627}"/>
              </a:ext>
            </a:extLst>
          </p:cNvPr>
          <p:cNvSpPr/>
          <p:nvPr/>
        </p:nvSpPr>
        <p:spPr>
          <a:xfrm>
            <a:off x="7406023" y="-14940"/>
            <a:ext cx="4797824" cy="6872941"/>
          </a:xfrm>
          <a:custGeom>
            <a:avLst/>
            <a:gdLst>
              <a:gd name="connsiteX0" fmla="*/ 1465898 w 1457325"/>
              <a:gd name="connsiteY0" fmla="*/ 0 h 2362200"/>
              <a:gd name="connsiteX1" fmla="*/ 1465898 w 1457325"/>
              <a:gd name="connsiteY1" fmla="*/ 2370773 h 2362200"/>
              <a:gd name="connsiteX2" fmla="*/ 832485 w 1457325"/>
              <a:gd name="connsiteY2" fmla="*/ 1343025 h 2362200"/>
              <a:gd name="connsiteX3" fmla="*/ 0 w 1457325"/>
              <a:gd name="connsiteY3" fmla="*/ 0 h 2362200"/>
            </a:gdLst>
            <a:ahLst/>
            <a:cxnLst>
              <a:cxn ang="0">
                <a:pos x="connsiteX0" y="connsiteY0"/>
              </a:cxn>
              <a:cxn ang="0">
                <a:pos x="connsiteX1" y="connsiteY1"/>
              </a:cxn>
              <a:cxn ang="0">
                <a:pos x="connsiteX2" y="connsiteY2"/>
              </a:cxn>
              <a:cxn ang="0">
                <a:pos x="connsiteX3" y="connsiteY3"/>
              </a:cxn>
            </a:cxnLst>
            <a:rect l="l" t="t" r="r" b="b"/>
            <a:pathLst>
              <a:path w="1457325" h="2362200">
                <a:moveTo>
                  <a:pt x="1465898" y="0"/>
                </a:moveTo>
                <a:lnTo>
                  <a:pt x="1465898" y="2370773"/>
                </a:lnTo>
                <a:lnTo>
                  <a:pt x="832485" y="1343025"/>
                </a:lnTo>
                <a:lnTo>
                  <a:pt x="0" y="0"/>
                </a:lnTo>
                <a:close/>
              </a:path>
            </a:pathLst>
          </a:custGeom>
          <a:solidFill>
            <a:schemeClr val="accent2"/>
          </a:solidFill>
          <a:ln w="9525"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64F9E263-D0B9-4BB8-BE08-112A709920C1}"/>
              </a:ext>
            </a:extLst>
          </p:cNvPr>
          <p:cNvSpPr/>
          <p:nvPr/>
        </p:nvSpPr>
        <p:spPr>
          <a:xfrm>
            <a:off x="9479299" y="-14942"/>
            <a:ext cx="2719478" cy="3902935"/>
          </a:xfrm>
          <a:custGeom>
            <a:avLst/>
            <a:gdLst>
              <a:gd name="connsiteX0" fmla="*/ 1122998 w 1114425"/>
              <a:gd name="connsiteY0" fmla="*/ 0 h 1809750"/>
              <a:gd name="connsiteX1" fmla="*/ 1122998 w 1114425"/>
              <a:gd name="connsiteY1" fmla="*/ 1814513 h 1809750"/>
              <a:gd name="connsiteX2" fmla="*/ 854393 w 1114425"/>
              <a:gd name="connsiteY2" fmla="*/ 1380173 h 1809750"/>
              <a:gd name="connsiteX3" fmla="*/ 0 w 1114425"/>
              <a:gd name="connsiteY3" fmla="*/ 0 h 1809750"/>
            </a:gdLst>
            <a:ahLst/>
            <a:cxnLst>
              <a:cxn ang="0">
                <a:pos x="connsiteX0" y="connsiteY0"/>
              </a:cxn>
              <a:cxn ang="0">
                <a:pos x="connsiteX1" y="connsiteY1"/>
              </a:cxn>
              <a:cxn ang="0">
                <a:pos x="connsiteX2" y="connsiteY2"/>
              </a:cxn>
              <a:cxn ang="0">
                <a:pos x="connsiteX3" y="connsiteY3"/>
              </a:cxn>
            </a:cxnLst>
            <a:rect l="l" t="t" r="r" b="b"/>
            <a:pathLst>
              <a:path w="1114425" h="1809750">
                <a:moveTo>
                  <a:pt x="1122998" y="0"/>
                </a:moveTo>
                <a:lnTo>
                  <a:pt x="1122998" y="1814513"/>
                </a:lnTo>
                <a:lnTo>
                  <a:pt x="854393" y="1380173"/>
                </a:lnTo>
                <a:lnTo>
                  <a:pt x="0" y="0"/>
                </a:lnTo>
                <a:close/>
              </a:path>
            </a:pathLst>
          </a:custGeom>
          <a:solidFill>
            <a:schemeClr val="accent1"/>
          </a:solidFill>
          <a:ln w="9525" cap="flat">
            <a:noFill/>
            <a:prstDash val="solid"/>
            <a:miter/>
          </a:ln>
          <a:effectLst>
            <a:outerShdw blurRad="482600" dist="304800" dir="11940000" algn="bl" rotWithShape="0">
              <a:prstClr val="black">
                <a:alpha val="44000"/>
              </a:prstClr>
            </a:outerShdw>
          </a:effectLst>
        </p:spPr>
        <p:txBody>
          <a:bodyPr rtlCol="0" anchor="ctr"/>
          <a:lstStyle/>
          <a:p>
            <a:endParaRPr lang="en-ID"/>
          </a:p>
        </p:txBody>
      </p:sp>
      <p:grpSp>
        <p:nvGrpSpPr>
          <p:cNvPr id="19" name="Group 18">
            <a:extLst>
              <a:ext uri="{FF2B5EF4-FFF2-40B4-BE49-F238E27FC236}">
                <a16:creationId xmlns:a16="http://schemas.microsoft.com/office/drawing/2014/main" id="{020E7E6F-ED74-4FF9-80CD-B99E67050B87}"/>
              </a:ext>
            </a:extLst>
          </p:cNvPr>
          <p:cNvGrpSpPr/>
          <p:nvPr/>
        </p:nvGrpSpPr>
        <p:grpSpPr>
          <a:xfrm>
            <a:off x="-49215" y="-14942"/>
            <a:ext cx="335666" cy="6872941"/>
            <a:chOff x="-11575" y="-14941"/>
            <a:chExt cx="277792" cy="6210764"/>
          </a:xfrm>
        </p:grpSpPr>
        <p:sp>
          <p:nvSpPr>
            <p:cNvPr id="17" name="Rectangle 16">
              <a:extLst>
                <a:ext uri="{FF2B5EF4-FFF2-40B4-BE49-F238E27FC236}">
                  <a16:creationId xmlns:a16="http://schemas.microsoft.com/office/drawing/2014/main" id="{86F6BC23-84E8-4E96-A8B3-4311C934DFB6}"/>
                </a:ext>
              </a:extLst>
            </p:cNvPr>
            <p:cNvSpPr/>
            <p:nvPr/>
          </p:nvSpPr>
          <p:spPr>
            <a:xfrm>
              <a:off x="-11575" y="-14941"/>
              <a:ext cx="277792" cy="3105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E3D66A-5CD0-4FE9-B7D3-F3F21FCCC108}"/>
                </a:ext>
              </a:extLst>
            </p:cNvPr>
            <p:cNvSpPr/>
            <p:nvPr/>
          </p:nvSpPr>
          <p:spPr>
            <a:xfrm>
              <a:off x="-11575" y="3090441"/>
              <a:ext cx="277792" cy="310538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0E009E19-CCB5-415D-B9CB-BF60F0BB1AC9}"/>
              </a:ext>
            </a:extLst>
          </p:cNvPr>
          <p:cNvSpPr txBox="1"/>
          <p:nvPr/>
        </p:nvSpPr>
        <p:spPr>
          <a:xfrm rot="3410626">
            <a:off x="7657098" y="1995699"/>
            <a:ext cx="4757768" cy="913738"/>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r>
              <a:rPr lang="en-US" sz="9600" b="1" spc="300" dirty="0">
                <a:latin typeface="Impact" panose="020B0806030902050204" pitchFamily="34" charset="0"/>
                <a:cs typeface="Poppins SemiBold" panose="00000700000000000000" pitchFamily="50" charset="0"/>
              </a:rPr>
              <a:t>2021</a:t>
            </a:r>
            <a:endParaRPr lang="id-ID" sz="9600" b="1" spc="300" dirty="0">
              <a:latin typeface="Impact" panose="020B0806030902050204" pitchFamily="34" charset="0"/>
              <a:cs typeface="Poppins SemiBold" panose="00000700000000000000" pitchFamily="50" charset="0"/>
            </a:endParaRPr>
          </a:p>
        </p:txBody>
      </p:sp>
      <p:pic>
        <p:nvPicPr>
          <p:cNvPr id="20" name="Picture 19" descr="Logo&#10;&#10;Description automatically generated">
            <a:extLst>
              <a:ext uri="{FF2B5EF4-FFF2-40B4-BE49-F238E27FC236}">
                <a16:creationId xmlns:a16="http://schemas.microsoft.com/office/drawing/2014/main" id="{9F70728B-BFFB-4A61-8959-C98A4B632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9638" y="333375"/>
            <a:ext cx="1578785" cy="1254793"/>
          </a:xfrm>
          <a:prstGeom prst="rect">
            <a:avLst/>
          </a:prstGeom>
          <a:effectLst>
            <a:outerShdw blurRad="50800" dist="38100" dir="2700000" algn="tl" rotWithShape="0">
              <a:prstClr val="black">
                <a:alpha val="40000"/>
              </a:prstClr>
            </a:outerShdw>
          </a:effectLst>
        </p:spPr>
      </p:pic>
      <p:sp>
        <p:nvSpPr>
          <p:cNvPr id="30" name="Rectangle 29">
            <a:extLst>
              <a:ext uri="{FF2B5EF4-FFF2-40B4-BE49-F238E27FC236}">
                <a16:creationId xmlns:a16="http://schemas.microsoft.com/office/drawing/2014/main" id="{DA9EE736-3583-4580-BDE4-C0A23FAD6E44}"/>
              </a:ext>
            </a:extLst>
          </p:cNvPr>
          <p:cNvSpPr/>
          <p:nvPr/>
        </p:nvSpPr>
        <p:spPr>
          <a:xfrm rot="16200000">
            <a:off x="1708740" y="-1411391"/>
            <a:ext cx="4748777" cy="7556347"/>
          </a:xfrm>
          <a:prstGeom prst="rect">
            <a:avLst/>
          </a:prstGeom>
          <a:gradFill>
            <a:gsLst>
              <a:gs pos="0">
                <a:schemeClr val="tx2">
                  <a:lumMod val="50000"/>
                </a:schemeClr>
              </a:gs>
              <a:gs pos="74000">
                <a:schemeClr val="tx2">
                  <a:lumMod val="5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E3355EB-5FC9-4AB7-B7D5-7F143E18E13E}"/>
              </a:ext>
            </a:extLst>
          </p:cNvPr>
          <p:cNvSpPr txBox="1"/>
          <p:nvPr/>
        </p:nvSpPr>
        <p:spPr>
          <a:xfrm>
            <a:off x="807020" y="930912"/>
            <a:ext cx="4935319" cy="1342595"/>
          </a:xfrm>
          <a:prstGeom prst="rect">
            <a:avLst/>
          </a:prstGeom>
          <a:noFill/>
        </p:spPr>
        <p:txBody>
          <a:bodyPr wrap="square" rtlCol="0">
            <a:prstTxWarp prst="textPlain">
              <a:avLst/>
            </a:prstTxWarp>
            <a:spAutoFit/>
          </a:bodyPr>
          <a:lstStyle/>
          <a:p>
            <a:pPr algn="r"/>
            <a:r>
              <a:rPr lang="en-US" sz="2000" b="1" spc="300" dirty="0">
                <a:ln>
                  <a:solidFill>
                    <a:schemeClr val="bg1">
                      <a:lumMod val="75000"/>
                    </a:schemeClr>
                  </a:solidFill>
                </a:ln>
                <a:effectLst>
                  <a:glow rad="101600">
                    <a:schemeClr val="bg1">
                      <a:alpha val="60000"/>
                    </a:schemeClr>
                  </a:glow>
                </a:effectLst>
                <a:latin typeface="Delirium" panose="00000400000000000000" pitchFamily="2" charset="0"/>
                <a:cs typeface="Sabon Next LT" panose="02000500000000000000" pitchFamily="2" charset="0"/>
              </a:rPr>
              <a:t>ESCHATOLOGY</a:t>
            </a:r>
            <a:endParaRPr lang="id-ID" sz="2000" b="1" spc="300" dirty="0">
              <a:ln>
                <a:solidFill>
                  <a:schemeClr val="bg1">
                    <a:lumMod val="75000"/>
                  </a:schemeClr>
                </a:solidFill>
              </a:ln>
              <a:solidFill>
                <a:srgbClr val="E9292F"/>
              </a:solidFill>
              <a:effectLst>
                <a:glow rad="101600">
                  <a:schemeClr val="bg1">
                    <a:alpha val="60000"/>
                  </a:schemeClr>
                </a:glow>
              </a:effectLst>
              <a:latin typeface="Delirium" panose="00000400000000000000" pitchFamily="2" charset="0"/>
              <a:cs typeface="Sabon Next LT" panose="02000500000000000000" pitchFamily="2" charset="0"/>
            </a:endParaRPr>
          </a:p>
        </p:txBody>
      </p:sp>
      <p:sp>
        <p:nvSpPr>
          <p:cNvPr id="28" name="TextBox 27">
            <a:extLst>
              <a:ext uri="{FF2B5EF4-FFF2-40B4-BE49-F238E27FC236}">
                <a16:creationId xmlns:a16="http://schemas.microsoft.com/office/drawing/2014/main" id="{0C03AC2F-3A18-4CBA-A8C0-ED7C9B6DD466}"/>
              </a:ext>
            </a:extLst>
          </p:cNvPr>
          <p:cNvSpPr txBox="1"/>
          <p:nvPr/>
        </p:nvSpPr>
        <p:spPr>
          <a:xfrm>
            <a:off x="781620" y="2380058"/>
            <a:ext cx="4641280" cy="1169760"/>
          </a:xfrm>
          <a:prstGeom prst="rect">
            <a:avLst/>
          </a:prstGeom>
          <a:noFill/>
        </p:spPr>
        <p:txBody>
          <a:bodyPr wrap="square" rtlCol="0">
            <a:prstTxWarp prst="textPlain">
              <a:avLst/>
            </a:prstTxWarp>
            <a:spAutoFit/>
          </a:bodyPr>
          <a:lstStyle/>
          <a:p>
            <a:pPr algn="r"/>
            <a:r>
              <a:rPr lang="en-US" sz="2000" spc="300" dirty="0">
                <a:ln>
                  <a:solidFill>
                    <a:schemeClr val="bg1">
                      <a:lumMod val="75000"/>
                    </a:schemeClr>
                  </a:solidFill>
                </a:ln>
                <a:effectLst>
                  <a:glow rad="101600">
                    <a:schemeClr val="bg1">
                      <a:alpha val="60000"/>
                    </a:schemeClr>
                  </a:glow>
                </a:effectLst>
                <a:latin typeface="Delirium" panose="00000400000000000000" pitchFamily="2" charset="0"/>
                <a:cs typeface="Poppins SemiBold" panose="00000700000000000000" pitchFamily="50" charset="0"/>
              </a:rPr>
              <a:t>SERIES</a:t>
            </a:r>
            <a:endParaRPr lang="id-ID" sz="2000" spc="300" dirty="0">
              <a:ln>
                <a:solidFill>
                  <a:schemeClr val="bg1">
                    <a:lumMod val="75000"/>
                  </a:schemeClr>
                </a:solidFill>
              </a:ln>
              <a:solidFill>
                <a:srgbClr val="E9292F"/>
              </a:solidFill>
              <a:effectLst>
                <a:glow rad="101600">
                  <a:schemeClr val="bg1">
                    <a:alpha val="60000"/>
                  </a:schemeClr>
                </a:glow>
              </a:effectLst>
              <a:latin typeface="Delirium" panose="00000400000000000000" pitchFamily="2" charset="0"/>
              <a:cs typeface="Poppins SemiBold" panose="00000700000000000000" pitchFamily="50" charset="0"/>
            </a:endParaRPr>
          </a:p>
        </p:txBody>
      </p:sp>
      <p:sp>
        <p:nvSpPr>
          <p:cNvPr id="22" name="Rectangle 21">
            <a:extLst>
              <a:ext uri="{FF2B5EF4-FFF2-40B4-BE49-F238E27FC236}">
                <a16:creationId xmlns:a16="http://schemas.microsoft.com/office/drawing/2014/main" id="{56EB1A4B-4463-44EF-A36C-E19B1C3483F1}"/>
              </a:ext>
            </a:extLst>
          </p:cNvPr>
          <p:cNvSpPr/>
          <p:nvPr/>
        </p:nvSpPr>
        <p:spPr>
          <a:xfrm>
            <a:off x="3400536" y="4918182"/>
            <a:ext cx="7475118" cy="1351851"/>
          </a:xfrm>
          <a:prstGeom prst="rect">
            <a:avLst/>
          </a:prstGeom>
        </p:spPr>
        <p:txBody>
          <a:bodyPr wrap="square">
            <a:prstTxWarp prst="textPlain">
              <a:avLst/>
            </a:prstTxWarp>
            <a:spAutoFit/>
            <a:scene3d>
              <a:camera prst="orthographicFront"/>
              <a:lightRig rig="threePt" dir="t"/>
            </a:scene3d>
            <a:sp3d extrusionH="57150">
              <a:bevelT w="38100" h="38100" prst="angle"/>
            </a:sp3d>
          </a:bodyPr>
          <a:lstStyle/>
          <a:p>
            <a:r>
              <a:rPr lang="en-US" sz="1100" dirty="0">
                <a:effectLst>
                  <a:glow rad="101600">
                    <a:schemeClr val="bg1">
                      <a:alpha val="60000"/>
                    </a:schemeClr>
                  </a:glow>
                </a:effectLst>
                <a:latin typeface="Saloon" panose="00000400000000000000" pitchFamily="2" charset="0"/>
                <a:cs typeface="Segoe UI" panose="020B0502040204020203" pitchFamily="34" charset="0"/>
              </a:rPr>
              <a:t>DEALING WITH THE DEVIL</a:t>
            </a:r>
          </a:p>
        </p:txBody>
      </p:sp>
      <p:sp>
        <p:nvSpPr>
          <p:cNvPr id="2" name="Rectangle 1">
            <a:extLst>
              <a:ext uri="{FF2B5EF4-FFF2-40B4-BE49-F238E27FC236}">
                <a16:creationId xmlns:a16="http://schemas.microsoft.com/office/drawing/2014/main" id="{EEAB9A08-E761-4E72-B304-A383A5D011B3}"/>
              </a:ext>
            </a:extLst>
          </p:cNvPr>
          <p:cNvSpPr/>
          <p:nvPr/>
        </p:nvSpPr>
        <p:spPr>
          <a:xfrm>
            <a:off x="488696" y="4402999"/>
            <a:ext cx="2496913" cy="20311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D5EA381-AFEC-42B0-8292-05930536498B}"/>
              </a:ext>
            </a:extLst>
          </p:cNvPr>
          <p:cNvSpPr txBox="1"/>
          <p:nvPr/>
        </p:nvSpPr>
        <p:spPr>
          <a:xfrm>
            <a:off x="712992" y="4580052"/>
            <a:ext cx="2032016" cy="1710425"/>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r>
              <a:rPr lang="en-US" sz="5400" spc="300" dirty="0">
                <a:effectLst>
                  <a:glow rad="101600">
                    <a:schemeClr val="bg1">
                      <a:alpha val="60000"/>
                    </a:schemeClr>
                  </a:glow>
                </a:effectLst>
                <a:latin typeface="Impact" panose="020B0806030902050204" pitchFamily="34" charset="0"/>
                <a:cs typeface="Poppins SemiBold" panose="00000700000000000000" pitchFamily="50" charset="0"/>
              </a:rPr>
              <a:t>#66</a:t>
            </a:r>
            <a:endParaRPr lang="id-ID" sz="8000" spc="300" dirty="0">
              <a:effectLst>
                <a:glow rad="101600">
                  <a:schemeClr val="bg1">
                    <a:alpha val="60000"/>
                  </a:schemeClr>
                </a:glow>
              </a:effectLst>
              <a:latin typeface="Impact" panose="020B0806030902050204" pitchFamily="34" charset="0"/>
              <a:cs typeface="Poppins SemiBold" panose="00000700000000000000" pitchFamily="50" charset="0"/>
            </a:endParaRPr>
          </a:p>
        </p:txBody>
      </p:sp>
      <p:grpSp>
        <p:nvGrpSpPr>
          <p:cNvPr id="24" name="Group 23">
            <a:extLst>
              <a:ext uri="{FF2B5EF4-FFF2-40B4-BE49-F238E27FC236}">
                <a16:creationId xmlns:a16="http://schemas.microsoft.com/office/drawing/2014/main" id="{543A3992-5C39-4B40-8C92-54A3AC1C800D}"/>
              </a:ext>
            </a:extLst>
          </p:cNvPr>
          <p:cNvGrpSpPr/>
          <p:nvPr/>
        </p:nvGrpSpPr>
        <p:grpSpPr>
          <a:xfrm rot="16200000">
            <a:off x="6048118" y="885198"/>
            <a:ext cx="204220" cy="11727554"/>
            <a:chOff x="-11575" y="-14941"/>
            <a:chExt cx="277792" cy="6210764"/>
          </a:xfrm>
        </p:grpSpPr>
        <p:sp>
          <p:nvSpPr>
            <p:cNvPr id="27" name="Rectangle 26">
              <a:extLst>
                <a:ext uri="{FF2B5EF4-FFF2-40B4-BE49-F238E27FC236}">
                  <a16:creationId xmlns:a16="http://schemas.microsoft.com/office/drawing/2014/main" id="{0D09F400-E89D-4492-ABD5-69A7B7180D44}"/>
                </a:ext>
              </a:extLst>
            </p:cNvPr>
            <p:cNvSpPr/>
            <p:nvPr/>
          </p:nvSpPr>
          <p:spPr>
            <a:xfrm>
              <a:off x="-11575" y="-14941"/>
              <a:ext cx="277792" cy="3105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BDBA721-E7DC-4842-8AEA-D760584A801D}"/>
                </a:ext>
              </a:extLst>
            </p:cNvPr>
            <p:cNvSpPr/>
            <p:nvPr/>
          </p:nvSpPr>
          <p:spPr>
            <a:xfrm>
              <a:off x="-11575" y="3090441"/>
              <a:ext cx="277792" cy="310538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335887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33AC2F2-03A2-4031-8087-00ECC2E68A48}"/>
              </a:ext>
            </a:extLst>
          </p:cNvPr>
          <p:cNvSpPr/>
          <p:nvPr/>
        </p:nvSpPr>
        <p:spPr>
          <a:xfrm>
            <a:off x="-8453" y="-19499"/>
            <a:ext cx="9236598" cy="6851269"/>
          </a:xfrm>
          <a:custGeom>
            <a:avLst/>
            <a:gdLst>
              <a:gd name="connsiteX0" fmla="*/ 0 w 11234966"/>
              <a:gd name="connsiteY0" fmla="*/ 0 h 6851269"/>
              <a:gd name="connsiteX1" fmla="*/ 3626802 w 11234966"/>
              <a:gd name="connsiteY1" fmla="*/ 0 h 6851269"/>
              <a:gd name="connsiteX2" fmla="*/ 6829049 w 11234966"/>
              <a:gd name="connsiteY2" fmla="*/ 2881795 h 6851269"/>
              <a:gd name="connsiteX3" fmla="*/ 11234966 w 11234966"/>
              <a:gd name="connsiteY3" fmla="*/ 6851269 h 6851269"/>
              <a:gd name="connsiteX4" fmla="*/ 0 w 11234966"/>
              <a:gd name="connsiteY4" fmla="*/ 6851269 h 6851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4966" h="6851269">
                <a:moveTo>
                  <a:pt x="0" y="0"/>
                </a:moveTo>
                <a:lnTo>
                  <a:pt x="3626802" y="0"/>
                </a:lnTo>
                <a:lnTo>
                  <a:pt x="6829049" y="2881795"/>
                </a:lnTo>
                <a:lnTo>
                  <a:pt x="11234966" y="6851269"/>
                </a:lnTo>
                <a:lnTo>
                  <a:pt x="0" y="6851269"/>
                </a:lnTo>
                <a:close/>
              </a:path>
            </a:pathLst>
          </a:custGeom>
          <a:solidFill>
            <a:schemeClr val="tx2">
              <a:lumMod val="75000"/>
              <a:alpha val="41000"/>
            </a:schemeClr>
          </a:solidFill>
          <a:ln w="9525" cap="flat">
            <a:noFill/>
            <a:prstDash val="solid"/>
            <a:miter/>
          </a:ln>
        </p:spPr>
        <p:txBody>
          <a:bodyPr rtlCol="0" anchor="ctr"/>
          <a:lstStyle/>
          <a:p>
            <a:endParaRPr lang="en-ID"/>
          </a:p>
        </p:txBody>
      </p:sp>
      <p:grpSp>
        <p:nvGrpSpPr>
          <p:cNvPr id="3" name="Group 2">
            <a:extLst>
              <a:ext uri="{FF2B5EF4-FFF2-40B4-BE49-F238E27FC236}">
                <a16:creationId xmlns:a16="http://schemas.microsoft.com/office/drawing/2014/main" id="{55A02F23-8733-40BC-B4CA-843163E26C0A}"/>
              </a:ext>
            </a:extLst>
          </p:cNvPr>
          <p:cNvGrpSpPr/>
          <p:nvPr/>
        </p:nvGrpSpPr>
        <p:grpSpPr>
          <a:xfrm>
            <a:off x="0" y="-14942"/>
            <a:ext cx="335666" cy="6872941"/>
            <a:chOff x="-11575" y="-14941"/>
            <a:chExt cx="277792" cy="6210764"/>
          </a:xfrm>
        </p:grpSpPr>
        <p:sp>
          <p:nvSpPr>
            <p:cNvPr id="4" name="Rectangle 3">
              <a:extLst>
                <a:ext uri="{FF2B5EF4-FFF2-40B4-BE49-F238E27FC236}">
                  <a16:creationId xmlns:a16="http://schemas.microsoft.com/office/drawing/2014/main" id="{728F3F6B-319B-4839-AFBE-E59C29C7B1C7}"/>
                </a:ext>
              </a:extLst>
            </p:cNvPr>
            <p:cNvSpPr/>
            <p:nvPr/>
          </p:nvSpPr>
          <p:spPr>
            <a:xfrm>
              <a:off x="-11575" y="-14941"/>
              <a:ext cx="277792" cy="3105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225E5E-D2FF-4F73-A32C-8D4B0B674397}"/>
                </a:ext>
              </a:extLst>
            </p:cNvPr>
            <p:cNvSpPr/>
            <p:nvPr/>
          </p:nvSpPr>
          <p:spPr>
            <a:xfrm>
              <a:off x="-11575" y="3090441"/>
              <a:ext cx="277792" cy="310538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hlinkClick r:id="rId2"/>
            <a:extLst>
              <a:ext uri="{FF2B5EF4-FFF2-40B4-BE49-F238E27FC236}">
                <a16:creationId xmlns:a16="http://schemas.microsoft.com/office/drawing/2014/main" id="{AD8C191C-F7C9-4D5C-8EF9-82D343435885}"/>
              </a:ext>
            </a:extLst>
          </p:cNvPr>
          <p:cNvSpPr/>
          <p:nvPr/>
        </p:nvSpPr>
        <p:spPr>
          <a:xfrm>
            <a:off x="8884025" y="6399209"/>
            <a:ext cx="3314632" cy="452060"/>
          </a:xfrm>
          <a:prstGeom prst="rect">
            <a:avLst/>
          </a:prstGeom>
          <a:solidFill>
            <a:schemeClr val="accent2"/>
          </a:solidFill>
          <a:ln>
            <a:noFill/>
          </a:ln>
          <a:effectLst>
            <a:outerShdw blurRad="584200" dist="393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a:extLst>
              <a:ext uri="{FF2B5EF4-FFF2-40B4-BE49-F238E27FC236}">
                <a16:creationId xmlns:a16="http://schemas.microsoft.com/office/drawing/2014/main" id="{A5C9207C-AAD2-49C2-9062-85A4C3319105}"/>
              </a:ext>
            </a:extLst>
          </p:cNvPr>
          <p:cNvSpPr txBox="1"/>
          <p:nvPr/>
        </p:nvSpPr>
        <p:spPr>
          <a:xfrm>
            <a:off x="625834" y="164753"/>
            <a:ext cx="8871478" cy="646331"/>
          </a:xfrm>
          <a:prstGeom prst="rect">
            <a:avLst/>
          </a:prstGeom>
          <a:noFill/>
        </p:spPr>
        <p:txBody>
          <a:bodyPr wrap="square" rtlCol="0">
            <a:spAutoFit/>
          </a:bodyPr>
          <a:lstStyle/>
          <a:p>
            <a:r>
              <a:rPr lang="en-US" sz="3600" b="1" dirty="0">
                <a:latin typeface="Montserrat Medium" panose="00000600000000000000" pitchFamily="50" charset="0"/>
                <a:cs typeface="Poppins SemiBold" panose="00000700000000000000" pitchFamily="50" charset="0"/>
              </a:rPr>
              <a:t>TODAY’S PASSAGE </a:t>
            </a:r>
            <a:r>
              <a:rPr lang="en-US" sz="2800" b="1" dirty="0">
                <a:solidFill>
                  <a:schemeClr val="accent1"/>
                </a:solidFill>
                <a:latin typeface="Montserrat Medium" panose="00000600000000000000" pitchFamily="50" charset="0"/>
                <a:cs typeface="Poppins SemiBold" panose="00000700000000000000" pitchFamily="50" charset="0"/>
              </a:rPr>
              <a:t>Revelation 20: 1-6</a:t>
            </a:r>
            <a:endParaRPr lang="id-ID" sz="3600" b="1" dirty="0">
              <a:solidFill>
                <a:schemeClr val="accent1"/>
              </a:solidFill>
              <a:latin typeface="Montserrat Medium" panose="00000600000000000000" pitchFamily="50" charset="0"/>
              <a:cs typeface="Poppins SemiBold" panose="00000700000000000000" pitchFamily="50" charset="0"/>
            </a:endParaRPr>
          </a:p>
        </p:txBody>
      </p:sp>
      <p:sp>
        <p:nvSpPr>
          <p:cNvPr id="16" name="TextBox 15">
            <a:hlinkClick r:id="rId2"/>
            <a:extLst>
              <a:ext uri="{FF2B5EF4-FFF2-40B4-BE49-F238E27FC236}">
                <a16:creationId xmlns:a16="http://schemas.microsoft.com/office/drawing/2014/main" id="{39F938FE-3BF8-43E7-8272-11B0935FED4F}"/>
              </a:ext>
            </a:extLst>
          </p:cNvPr>
          <p:cNvSpPr txBox="1"/>
          <p:nvPr/>
        </p:nvSpPr>
        <p:spPr>
          <a:xfrm>
            <a:off x="9029088" y="6505173"/>
            <a:ext cx="3105316" cy="261610"/>
          </a:xfrm>
          <a:prstGeom prst="rect">
            <a:avLst/>
          </a:prstGeom>
          <a:noFill/>
        </p:spPr>
        <p:txBody>
          <a:bodyPr wrap="square" rtlCol="0">
            <a:spAutoFit/>
          </a:bodyPr>
          <a:lstStyle/>
          <a:p>
            <a:r>
              <a:rPr lang="en-US" sz="1100" spc="300" dirty="0">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2021 Eschatology Series Here</a:t>
            </a:r>
            <a:endParaRPr lang="id-ID" sz="1100" spc="300" dirty="0">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endParaRPr>
          </a:p>
        </p:txBody>
      </p:sp>
      <p:sp>
        <p:nvSpPr>
          <p:cNvPr id="17" name="Isosceles Triangle 16">
            <a:extLst>
              <a:ext uri="{FF2B5EF4-FFF2-40B4-BE49-F238E27FC236}">
                <a16:creationId xmlns:a16="http://schemas.microsoft.com/office/drawing/2014/main" id="{AA85054C-33E8-464C-AFD8-B5F1324C747C}"/>
              </a:ext>
            </a:extLst>
          </p:cNvPr>
          <p:cNvSpPr/>
          <p:nvPr/>
        </p:nvSpPr>
        <p:spPr>
          <a:xfrm rot="18900000">
            <a:off x="9831610" y="90580"/>
            <a:ext cx="633215" cy="58938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22" name="Group 21">
            <a:extLst>
              <a:ext uri="{FF2B5EF4-FFF2-40B4-BE49-F238E27FC236}">
                <a16:creationId xmlns:a16="http://schemas.microsoft.com/office/drawing/2014/main" id="{86CBE299-49C2-4554-BB05-A79C082CC89E}"/>
              </a:ext>
            </a:extLst>
          </p:cNvPr>
          <p:cNvGrpSpPr/>
          <p:nvPr/>
        </p:nvGrpSpPr>
        <p:grpSpPr>
          <a:xfrm>
            <a:off x="11182821" y="-14940"/>
            <a:ext cx="1009179" cy="1441589"/>
            <a:chOff x="7380623" y="-14940"/>
            <a:chExt cx="4811377" cy="6872941"/>
          </a:xfrm>
        </p:grpSpPr>
        <p:sp>
          <p:nvSpPr>
            <p:cNvPr id="20" name="Freeform: Shape 19">
              <a:extLst>
                <a:ext uri="{FF2B5EF4-FFF2-40B4-BE49-F238E27FC236}">
                  <a16:creationId xmlns:a16="http://schemas.microsoft.com/office/drawing/2014/main" id="{245B82C8-BDBD-4574-9633-995633AE8598}"/>
                </a:ext>
              </a:extLst>
            </p:cNvPr>
            <p:cNvSpPr/>
            <p:nvPr/>
          </p:nvSpPr>
          <p:spPr>
            <a:xfrm>
              <a:off x="7380623" y="-14940"/>
              <a:ext cx="4797824" cy="6872941"/>
            </a:xfrm>
            <a:custGeom>
              <a:avLst/>
              <a:gdLst>
                <a:gd name="connsiteX0" fmla="*/ 1465898 w 1457325"/>
                <a:gd name="connsiteY0" fmla="*/ 0 h 2362200"/>
                <a:gd name="connsiteX1" fmla="*/ 1465898 w 1457325"/>
                <a:gd name="connsiteY1" fmla="*/ 2370773 h 2362200"/>
                <a:gd name="connsiteX2" fmla="*/ 832485 w 1457325"/>
                <a:gd name="connsiteY2" fmla="*/ 1343025 h 2362200"/>
                <a:gd name="connsiteX3" fmla="*/ 0 w 1457325"/>
                <a:gd name="connsiteY3" fmla="*/ 0 h 2362200"/>
              </a:gdLst>
              <a:ahLst/>
              <a:cxnLst>
                <a:cxn ang="0">
                  <a:pos x="connsiteX0" y="connsiteY0"/>
                </a:cxn>
                <a:cxn ang="0">
                  <a:pos x="connsiteX1" y="connsiteY1"/>
                </a:cxn>
                <a:cxn ang="0">
                  <a:pos x="connsiteX2" y="connsiteY2"/>
                </a:cxn>
                <a:cxn ang="0">
                  <a:pos x="connsiteX3" y="connsiteY3"/>
                </a:cxn>
              </a:cxnLst>
              <a:rect l="l" t="t" r="r" b="b"/>
              <a:pathLst>
                <a:path w="1457325" h="2362200">
                  <a:moveTo>
                    <a:pt x="1465898" y="0"/>
                  </a:moveTo>
                  <a:lnTo>
                    <a:pt x="1465898" y="2370773"/>
                  </a:lnTo>
                  <a:lnTo>
                    <a:pt x="832485" y="1343025"/>
                  </a:lnTo>
                  <a:lnTo>
                    <a:pt x="0" y="0"/>
                  </a:lnTo>
                  <a:close/>
                </a:path>
              </a:pathLst>
            </a:custGeom>
            <a:solidFill>
              <a:schemeClr val="accent2"/>
            </a:solidFill>
            <a:ln w="9525"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10C1D66A-71DA-42F2-B644-83E7D0DA74E5}"/>
                </a:ext>
              </a:extLst>
            </p:cNvPr>
            <p:cNvSpPr/>
            <p:nvPr/>
          </p:nvSpPr>
          <p:spPr>
            <a:xfrm>
              <a:off x="9472522" y="0"/>
              <a:ext cx="2719478" cy="3902935"/>
            </a:xfrm>
            <a:custGeom>
              <a:avLst/>
              <a:gdLst>
                <a:gd name="connsiteX0" fmla="*/ 1122998 w 1114425"/>
                <a:gd name="connsiteY0" fmla="*/ 0 h 1809750"/>
                <a:gd name="connsiteX1" fmla="*/ 1122998 w 1114425"/>
                <a:gd name="connsiteY1" fmla="*/ 1814513 h 1809750"/>
                <a:gd name="connsiteX2" fmla="*/ 854393 w 1114425"/>
                <a:gd name="connsiteY2" fmla="*/ 1380173 h 1809750"/>
                <a:gd name="connsiteX3" fmla="*/ 0 w 1114425"/>
                <a:gd name="connsiteY3" fmla="*/ 0 h 1809750"/>
              </a:gdLst>
              <a:ahLst/>
              <a:cxnLst>
                <a:cxn ang="0">
                  <a:pos x="connsiteX0" y="connsiteY0"/>
                </a:cxn>
                <a:cxn ang="0">
                  <a:pos x="connsiteX1" y="connsiteY1"/>
                </a:cxn>
                <a:cxn ang="0">
                  <a:pos x="connsiteX2" y="connsiteY2"/>
                </a:cxn>
                <a:cxn ang="0">
                  <a:pos x="connsiteX3" y="connsiteY3"/>
                </a:cxn>
              </a:cxnLst>
              <a:rect l="l" t="t" r="r" b="b"/>
              <a:pathLst>
                <a:path w="1114425" h="1809750">
                  <a:moveTo>
                    <a:pt x="1122998" y="0"/>
                  </a:moveTo>
                  <a:lnTo>
                    <a:pt x="1122998" y="1814513"/>
                  </a:lnTo>
                  <a:lnTo>
                    <a:pt x="854393" y="1380173"/>
                  </a:lnTo>
                  <a:lnTo>
                    <a:pt x="0" y="0"/>
                  </a:lnTo>
                  <a:close/>
                </a:path>
              </a:pathLst>
            </a:custGeom>
            <a:solidFill>
              <a:schemeClr val="accent1"/>
            </a:solidFill>
            <a:ln w="9525" cap="flat">
              <a:noFill/>
              <a:prstDash val="solid"/>
              <a:miter/>
            </a:ln>
            <a:effectLst>
              <a:outerShdw blurRad="482600" dist="304800" dir="11940000" algn="bl" rotWithShape="0">
                <a:prstClr val="black">
                  <a:alpha val="44000"/>
                </a:prstClr>
              </a:outerShdw>
            </a:effectLst>
          </p:spPr>
          <p:txBody>
            <a:bodyPr rtlCol="0" anchor="ctr"/>
            <a:lstStyle/>
            <a:p>
              <a:endParaRPr lang="en-ID"/>
            </a:p>
          </p:txBody>
        </p:sp>
      </p:grpSp>
      <p:sp>
        <p:nvSpPr>
          <p:cNvPr id="24" name="TextBox 23">
            <a:extLst>
              <a:ext uri="{FF2B5EF4-FFF2-40B4-BE49-F238E27FC236}">
                <a16:creationId xmlns:a16="http://schemas.microsoft.com/office/drawing/2014/main" id="{DD981A3F-6E4F-4189-A084-3F2C66FDBF5D}"/>
              </a:ext>
            </a:extLst>
          </p:cNvPr>
          <p:cNvSpPr txBox="1"/>
          <p:nvPr/>
        </p:nvSpPr>
        <p:spPr>
          <a:xfrm>
            <a:off x="625834" y="923493"/>
            <a:ext cx="11230944" cy="5047536"/>
          </a:xfrm>
          <a:prstGeom prst="rect">
            <a:avLst/>
          </a:prstGeom>
          <a:noFill/>
        </p:spPr>
        <p:txBody>
          <a:bodyPr wrap="square">
            <a:spAutoFit/>
          </a:bodyPr>
          <a:lstStyle/>
          <a:p>
            <a:r>
              <a:rPr lang="en-US" sz="2300" i="1" dirty="0">
                <a:effectLst/>
                <a:latin typeface="Arial" panose="020B0604020202020204" pitchFamily="34" charset="0"/>
                <a:ea typeface="Times New Roman" panose="02020603050405020304" pitchFamily="18" charset="0"/>
              </a:rPr>
              <a:t>Then I saw an angel coming down from heaven, holding the key of the abyss and a great chain in his hand. And he laid hold of the dragon, the serpent of old, who is the devil and Satan, and bound him for a thousand years; and he threw him into the abyss, and shut it and sealed it over him, so that he would not deceive the nations any longer, until the thousand years were completed; after these things he must be released for a short time. Then I saw thrones, and they sat on them, and judgment was given to them. And I saw the souls of those who had been beheaded because of their testimony of Jesus and because of the word of God, and those who had not worshiped the beast or his image, and had not received the mark on their forehead and on their hand; and they came to life and reigned with Christ for a thousand years. The rest of the dead did not come to life until the thousand years were completed. This is the first resurrection. Blessed and holy is the one who has a part in the first resurrection; over these the second death has no power, but they will be priests of God and of Christ and will reign with Him for a thousand years.”  </a:t>
            </a:r>
            <a:endParaRPr lang="en-US" sz="23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84415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A165D49-E0F3-4C37-90A2-1690D6FBD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057" r="34057"/>
          <a:stretch/>
        </p:blipFill>
        <p:spPr bwMode="auto">
          <a:xfrm>
            <a:off x="9168300" y="4785"/>
            <a:ext cx="3028950" cy="474962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72CB622-B189-44B4-8022-E31053262BCC}"/>
              </a:ext>
            </a:extLst>
          </p:cNvPr>
          <p:cNvGrpSpPr/>
          <p:nvPr/>
        </p:nvGrpSpPr>
        <p:grpSpPr>
          <a:xfrm>
            <a:off x="0" y="-14942"/>
            <a:ext cx="335666" cy="6872941"/>
            <a:chOff x="-11575" y="-14941"/>
            <a:chExt cx="277792" cy="6210764"/>
          </a:xfrm>
        </p:grpSpPr>
        <p:sp>
          <p:nvSpPr>
            <p:cNvPr id="3" name="Rectangle 2">
              <a:extLst>
                <a:ext uri="{FF2B5EF4-FFF2-40B4-BE49-F238E27FC236}">
                  <a16:creationId xmlns:a16="http://schemas.microsoft.com/office/drawing/2014/main" id="{96D208F4-7652-4E5D-9C77-F84E3E3E9E73}"/>
                </a:ext>
              </a:extLst>
            </p:cNvPr>
            <p:cNvSpPr/>
            <p:nvPr/>
          </p:nvSpPr>
          <p:spPr>
            <a:xfrm>
              <a:off x="-11575" y="-14941"/>
              <a:ext cx="277792" cy="3105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107869-680F-4C4C-9765-4F9F01F72C26}"/>
                </a:ext>
              </a:extLst>
            </p:cNvPr>
            <p:cNvSpPr/>
            <p:nvPr/>
          </p:nvSpPr>
          <p:spPr>
            <a:xfrm>
              <a:off x="-11575" y="3090441"/>
              <a:ext cx="277792" cy="310538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F54AA732-B911-47EB-AF35-D1594758F0E9}"/>
              </a:ext>
            </a:extLst>
          </p:cNvPr>
          <p:cNvGrpSpPr/>
          <p:nvPr/>
        </p:nvGrpSpPr>
        <p:grpSpPr>
          <a:xfrm>
            <a:off x="11182821" y="-14940"/>
            <a:ext cx="1009179" cy="1441589"/>
            <a:chOff x="7380623" y="-14940"/>
            <a:chExt cx="4811377" cy="6872941"/>
          </a:xfrm>
        </p:grpSpPr>
        <p:sp>
          <p:nvSpPr>
            <p:cNvPr id="6" name="Freeform: Shape 5">
              <a:extLst>
                <a:ext uri="{FF2B5EF4-FFF2-40B4-BE49-F238E27FC236}">
                  <a16:creationId xmlns:a16="http://schemas.microsoft.com/office/drawing/2014/main" id="{14C1C8E5-A291-49EA-BD06-2CCCFB1177CB}"/>
                </a:ext>
              </a:extLst>
            </p:cNvPr>
            <p:cNvSpPr/>
            <p:nvPr/>
          </p:nvSpPr>
          <p:spPr>
            <a:xfrm>
              <a:off x="7380623" y="-14940"/>
              <a:ext cx="4797824" cy="6872941"/>
            </a:xfrm>
            <a:custGeom>
              <a:avLst/>
              <a:gdLst>
                <a:gd name="connsiteX0" fmla="*/ 1465898 w 1457325"/>
                <a:gd name="connsiteY0" fmla="*/ 0 h 2362200"/>
                <a:gd name="connsiteX1" fmla="*/ 1465898 w 1457325"/>
                <a:gd name="connsiteY1" fmla="*/ 2370773 h 2362200"/>
                <a:gd name="connsiteX2" fmla="*/ 832485 w 1457325"/>
                <a:gd name="connsiteY2" fmla="*/ 1343025 h 2362200"/>
                <a:gd name="connsiteX3" fmla="*/ 0 w 1457325"/>
                <a:gd name="connsiteY3" fmla="*/ 0 h 2362200"/>
              </a:gdLst>
              <a:ahLst/>
              <a:cxnLst>
                <a:cxn ang="0">
                  <a:pos x="connsiteX0" y="connsiteY0"/>
                </a:cxn>
                <a:cxn ang="0">
                  <a:pos x="connsiteX1" y="connsiteY1"/>
                </a:cxn>
                <a:cxn ang="0">
                  <a:pos x="connsiteX2" y="connsiteY2"/>
                </a:cxn>
                <a:cxn ang="0">
                  <a:pos x="connsiteX3" y="connsiteY3"/>
                </a:cxn>
              </a:cxnLst>
              <a:rect l="l" t="t" r="r" b="b"/>
              <a:pathLst>
                <a:path w="1457325" h="2362200">
                  <a:moveTo>
                    <a:pt x="1465898" y="0"/>
                  </a:moveTo>
                  <a:lnTo>
                    <a:pt x="1465898" y="2370773"/>
                  </a:lnTo>
                  <a:lnTo>
                    <a:pt x="832485" y="1343025"/>
                  </a:lnTo>
                  <a:lnTo>
                    <a:pt x="0" y="0"/>
                  </a:lnTo>
                  <a:close/>
                </a:path>
              </a:pathLst>
            </a:custGeom>
            <a:solidFill>
              <a:schemeClr val="accent2"/>
            </a:solidFill>
            <a:ln w="9525"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DBCDDE5F-72DA-49B5-B4D9-69BA58F7EA10}"/>
                </a:ext>
              </a:extLst>
            </p:cNvPr>
            <p:cNvSpPr/>
            <p:nvPr/>
          </p:nvSpPr>
          <p:spPr>
            <a:xfrm>
              <a:off x="9472522" y="0"/>
              <a:ext cx="2719478" cy="3902935"/>
            </a:xfrm>
            <a:custGeom>
              <a:avLst/>
              <a:gdLst>
                <a:gd name="connsiteX0" fmla="*/ 1122998 w 1114425"/>
                <a:gd name="connsiteY0" fmla="*/ 0 h 1809750"/>
                <a:gd name="connsiteX1" fmla="*/ 1122998 w 1114425"/>
                <a:gd name="connsiteY1" fmla="*/ 1814513 h 1809750"/>
                <a:gd name="connsiteX2" fmla="*/ 854393 w 1114425"/>
                <a:gd name="connsiteY2" fmla="*/ 1380173 h 1809750"/>
                <a:gd name="connsiteX3" fmla="*/ 0 w 1114425"/>
                <a:gd name="connsiteY3" fmla="*/ 0 h 1809750"/>
              </a:gdLst>
              <a:ahLst/>
              <a:cxnLst>
                <a:cxn ang="0">
                  <a:pos x="connsiteX0" y="connsiteY0"/>
                </a:cxn>
                <a:cxn ang="0">
                  <a:pos x="connsiteX1" y="connsiteY1"/>
                </a:cxn>
                <a:cxn ang="0">
                  <a:pos x="connsiteX2" y="connsiteY2"/>
                </a:cxn>
                <a:cxn ang="0">
                  <a:pos x="connsiteX3" y="connsiteY3"/>
                </a:cxn>
              </a:cxnLst>
              <a:rect l="l" t="t" r="r" b="b"/>
              <a:pathLst>
                <a:path w="1114425" h="1809750">
                  <a:moveTo>
                    <a:pt x="1122998" y="0"/>
                  </a:moveTo>
                  <a:lnTo>
                    <a:pt x="1122998" y="1814513"/>
                  </a:lnTo>
                  <a:lnTo>
                    <a:pt x="854393" y="1380173"/>
                  </a:lnTo>
                  <a:lnTo>
                    <a:pt x="0" y="0"/>
                  </a:lnTo>
                  <a:close/>
                </a:path>
              </a:pathLst>
            </a:custGeom>
            <a:solidFill>
              <a:schemeClr val="accent1"/>
            </a:solidFill>
            <a:ln w="9525" cap="flat">
              <a:noFill/>
              <a:prstDash val="solid"/>
              <a:miter/>
            </a:ln>
            <a:effectLst>
              <a:outerShdw blurRad="482600" dist="304800" dir="11940000" algn="bl" rotWithShape="0">
                <a:prstClr val="black">
                  <a:alpha val="44000"/>
                </a:prstClr>
              </a:outerShdw>
            </a:effectLst>
          </p:spPr>
          <p:txBody>
            <a:bodyPr rtlCol="0" anchor="ctr"/>
            <a:lstStyle/>
            <a:p>
              <a:endParaRPr lang="en-ID"/>
            </a:p>
          </p:txBody>
        </p:sp>
      </p:grpSp>
      <p:sp>
        <p:nvSpPr>
          <p:cNvPr id="17" name="Rectangle 16">
            <a:extLst>
              <a:ext uri="{FF2B5EF4-FFF2-40B4-BE49-F238E27FC236}">
                <a16:creationId xmlns:a16="http://schemas.microsoft.com/office/drawing/2014/main" id="{C0D7EA25-18BD-4D8F-836F-A36CFD2AE18F}"/>
              </a:ext>
            </a:extLst>
          </p:cNvPr>
          <p:cNvSpPr/>
          <p:nvPr/>
        </p:nvSpPr>
        <p:spPr>
          <a:xfrm>
            <a:off x="9163051" y="4757195"/>
            <a:ext cx="3028950" cy="2109016"/>
          </a:xfrm>
          <a:prstGeom prst="rect">
            <a:avLst/>
          </a:prstGeom>
          <a:solidFill>
            <a:schemeClr val="accent1"/>
          </a:solidFill>
          <a:ln>
            <a:noFill/>
          </a:ln>
          <a:effectLst>
            <a:outerShdw blurRad="584200" dist="393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a:extLst>
              <a:ext uri="{FF2B5EF4-FFF2-40B4-BE49-F238E27FC236}">
                <a16:creationId xmlns:a16="http://schemas.microsoft.com/office/drawing/2014/main" id="{40344DCF-8322-4238-9935-DB8623C71BEC}"/>
              </a:ext>
            </a:extLst>
          </p:cNvPr>
          <p:cNvSpPr txBox="1"/>
          <p:nvPr/>
        </p:nvSpPr>
        <p:spPr>
          <a:xfrm>
            <a:off x="9743785" y="5151339"/>
            <a:ext cx="1450611" cy="646331"/>
          </a:xfrm>
          <a:prstGeom prst="rect">
            <a:avLst/>
          </a:prstGeom>
          <a:noFill/>
        </p:spPr>
        <p:txBody>
          <a:bodyPr wrap="square" rtlCol="0">
            <a:spAutoFit/>
          </a:bodyPr>
          <a:lstStyle/>
          <a:p>
            <a:r>
              <a:rPr lang="id-ID" sz="3600" dirty="0">
                <a:latin typeface="Montserrat Medium" panose="00000600000000000000" pitchFamily="50" charset="0"/>
                <a:cs typeface="Poppins SemiBold" panose="00000700000000000000" pitchFamily="50" charset="0"/>
              </a:rPr>
              <a:t>20</a:t>
            </a:r>
            <a:r>
              <a:rPr lang="en-US" sz="3600" dirty="0">
                <a:latin typeface="Montserrat Medium" panose="00000600000000000000" pitchFamily="50" charset="0"/>
                <a:cs typeface="Poppins SemiBold" panose="00000700000000000000" pitchFamily="50" charset="0"/>
              </a:rPr>
              <a:t>21</a:t>
            </a:r>
            <a:endParaRPr lang="id-ID" sz="3600" dirty="0">
              <a:latin typeface="Montserrat Medium" panose="00000600000000000000" pitchFamily="50" charset="0"/>
              <a:cs typeface="Poppins SemiBold" panose="00000700000000000000" pitchFamily="50" charset="0"/>
            </a:endParaRPr>
          </a:p>
        </p:txBody>
      </p:sp>
      <p:sp>
        <p:nvSpPr>
          <p:cNvPr id="19" name="Rectangle 18">
            <a:extLst>
              <a:ext uri="{FF2B5EF4-FFF2-40B4-BE49-F238E27FC236}">
                <a16:creationId xmlns:a16="http://schemas.microsoft.com/office/drawing/2014/main" id="{5BB0B3AD-8CBF-47B7-B523-9C6C2FB4FFD4}"/>
              </a:ext>
            </a:extLst>
          </p:cNvPr>
          <p:cNvSpPr/>
          <p:nvPr/>
        </p:nvSpPr>
        <p:spPr>
          <a:xfrm>
            <a:off x="9743784" y="5805236"/>
            <a:ext cx="2208797" cy="514949"/>
          </a:xfrm>
          <a:prstGeom prst="rect">
            <a:avLst/>
          </a:prstGeom>
        </p:spPr>
        <p:txBody>
          <a:bodyPr wrap="square">
            <a:spAutoFit/>
          </a:bodyPr>
          <a:lstStyle/>
          <a:p>
            <a:pPr>
              <a:lnSpc>
                <a:spcPct val="120000"/>
              </a:lnSpc>
            </a:pPr>
            <a:r>
              <a:rPr lang="en-US" sz="1200" spc="300" dirty="0">
                <a:latin typeface="Segoe UI" panose="020B0502040204020203" pitchFamily="34" charset="0"/>
                <a:cs typeface="Segoe UI" panose="020B0502040204020203" pitchFamily="34" charset="0"/>
              </a:rPr>
              <a:t>Preparing for Hebrew 2023</a:t>
            </a:r>
          </a:p>
        </p:txBody>
      </p:sp>
      <p:sp>
        <p:nvSpPr>
          <p:cNvPr id="20" name="TextBox 19">
            <a:extLst>
              <a:ext uri="{FF2B5EF4-FFF2-40B4-BE49-F238E27FC236}">
                <a16:creationId xmlns:a16="http://schemas.microsoft.com/office/drawing/2014/main" id="{A98B45BA-04B7-4EA7-9187-022B52F33064}"/>
              </a:ext>
            </a:extLst>
          </p:cNvPr>
          <p:cNvSpPr txBox="1"/>
          <p:nvPr/>
        </p:nvSpPr>
        <p:spPr>
          <a:xfrm>
            <a:off x="539743" y="280685"/>
            <a:ext cx="7950843" cy="646331"/>
          </a:xfrm>
          <a:prstGeom prst="rect">
            <a:avLst/>
          </a:prstGeom>
          <a:noFill/>
        </p:spPr>
        <p:txBody>
          <a:bodyPr wrap="square" rtlCol="0">
            <a:spAutoFit/>
          </a:bodyPr>
          <a:lstStyle/>
          <a:p>
            <a:r>
              <a:rPr lang="en-US" sz="3600" b="1" dirty="0">
                <a:latin typeface="Montserrat Medium" panose="00000600000000000000" pitchFamily="50" charset="0"/>
                <a:cs typeface="Poppins SemiBold" panose="00000700000000000000" pitchFamily="50" charset="0"/>
              </a:rPr>
              <a:t>FEAR NOT </a:t>
            </a:r>
            <a:r>
              <a:rPr lang="en-US" sz="3600" b="1" dirty="0">
                <a:solidFill>
                  <a:schemeClr val="accent1"/>
                </a:solidFill>
                <a:latin typeface="Montserrat Medium" panose="00000600000000000000" pitchFamily="50" charset="0"/>
                <a:cs typeface="Poppins SemiBold" panose="00000700000000000000" pitchFamily="50" charset="0"/>
              </a:rPr>
              <a:t>MY CHILD</a:t>
            </a:r>
            <a:endParaRPr lang="id-ID" sz="3600" b="1" dirty="0">
              <a:solidFill>
                <a:schemeClr val="accent1"/>
              </a:solidFill>
              <a:latin typeface="Montserrat Medium" panose="00000600000000000000" pitchFamily="50" charset="0"/>
              <a:cs typeface="Poppins SemiBold" panose="00000700000000000000" pitchFamily="50" charset="0"/>
            </a:endParaRPr>
          </a:p>
        </p:txBody>
      </p:sp>
      <p:sp>
        <p:nvSpPr>
          <p:cNvPr id="21" name="TextBox 20">
            <a:extLst>
              <a:ext uri="{FF2B5EF4-FFF2-40B4-BE49-F238E27FC236}">
                <a16:creationId xmlns:a16="http://schemas.microsoft.com/office/drawing/2014/main" id="{58C1D0E9-AC4D-48BD-BE87-28925559D01D}"/>
              </a:ext>
            </a:extLst>
          </p:cNvPr>
          <p:cNvSpPr txBox="1"/>
          <p:nvPr/>
        </p:nvSpPr>
        <p:spPr>
          <a:xfrm>
            <a:off x="640203" y="807432"/>
            <a:ext cx="6068447" cy="307777"/>
          </a:xfrm>
          <a:prstGeom prst="rect">
            <a:avLst/>
          </a:prstGeom>
          <a:noFill/>
        </p:spPr>
        <p:txBody>
          <a:bodyPr wrap="square" rtlCol="0">
            <a:spAutoFit/>
          </a:bodyPr>
          <a:lstStyle/>
          <a:p>
            <a:r>
              <a:rPr lang="en-US" sz="1400" b="1" spc="300" dirty="0">
                <a:latin typeface="Segoe UI Semilight" panose="020B0402040204020203" pitchFamily="34" charset="0"/>
                <a:cs typeface="Segoe UI Semilight" panose="020B0402040204020203" pitchFamily="34" charset="0"/>
              </a:rPr>
              <a:t>CHRISTIANS BOUND BY FEAR</a:t>
            </a:r>
            <a:endParaRPr lang="id-ID" sz="1400" b="1" spc="300" dirty="0">
              <a:latin typeface="Segoe UI Semilight" panose="020B0402040204020203" pitchFamily="34" charset="0"/>
              <a:cs typeface="Segoe UI Semilight" panose="020B0402040204020203" pitchFamily="34" charset="0"/>
            </a:endParaRPr>
          </a:p>
        </p:txBody>
      </p:sp>
      <p:sp>
        <p:nvSpPr>
          <p:cNvPr id="22" name="Isosceles Triangle 21">
            <a:extLst>
              <a:ext uri="{FF2B5EF4-FFF2-40B4-BE49-F238E27FC236}">
                <a16:creationId xmlns:a16="http://schemas.microsoft.com/office/drawing/2014/main" id="{883B39A7-4FC5-4136-BD9D-9B23781595D7}"/>
              </a:ext>
            </a:extLst>
          </p:cNvPr>
          <p:cNvSpPr/>
          <p:nvPr/>
        </p:nvSpPr>
        <p:spPr>
          <a:xfrm rot="18900000">
            <a:off x="8540243" y="383792"/>
            <a:ext cx="295640" cy="2548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a:extLst>
              <a:ext uri="{FF2B5EF4-FFF2-40B4-BE49-F238E27FC236}">
                <a16:creationId xmlns:a16="http://schemas.microsoft.com/office/drawing/2014/main" id="{FDCF660E-2642-47AB-A3B2-E203FF5083B9}"/>
              </a:ext>
            </a:extLst>
          </p:cNvPr>
          <p:cNvSpPr/>
          <p:nvPr/>
        </p:nvSpPr>
        <p:spPr>
          <a:xfrm>
            <a:off x="571017" y="1221233"/>
            <a:ext cx="8451856" cy="4832092"/>
          </a:xfrm>
          <a:prstGeom prst="rect">
            <a:avLst/>
          </a:prstGeom>
        </p:spPr>
        <p:txBody>
          <a:bodyPr wrap="square">
            <a:spAutoFit/>
          </a:bodyPr>
          <a:lstStyle/>
          <a:p>
            <a:pPr marL="0" marR="0">
              <a:spcBef>
                <a:spcPts val="0"/>
              </a:spcBef>
            </a:pPr>
            <a:r>
              <a:rPr lang="en-US" sz="2800" b="1" i="1" dirty="0">
                <a:effectLst/>
                <a:latin typeface="Arial" panose="020B0604020202020204" pitchFamily="34" charset="0"/>
                <a:ea typeface="Times New Roman" panose="02020603050405020304" pitchFamily="18" charset="0"/>
                <a:cs typeface="Times New Roman" panose="02020603050405020304" pitchFamily="18" charset="0"/>
              </a:rPr>
              <a:t> “ ‘And Jesus answered and said to them (his disciples), “See to it that no one misleads you”</a:t>
            </a: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  (Matt. 24:4, parentheses added). </a:t>
            </a:r>
          </a:p>
          <a:p>
            <a:pPr marL="0" marR="0">
              <a:spcBef>
                <a:spcPts val="0"/>
              </a:spcBef>
            </a:pPr>
            <a:endParaRPr lang="en-US" sz="2800" b="1"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pPr>
            <a:r>
              <a:rPr lang="en-US" sz="2800" b="1" i="1" dirty="0">
                <a:effectLst/>
                <a:latin typeface="Arial" panose="020B0604020202020204" pitchFamily="34" charset="0"/>
                <a:ea typeface="Times New Roman" panose="02020603050405020304" pitchFamily="18" charset="0"/>
                <a:cs typeface="Times New Roman" panose="02020603050405020304" pitchFamily="18" charset="0"/>
              </a:rPr>
              <a:t>“ ‘For many will come in My name, saying, “I am the Christ,” and will mislead many’ ’’</a:t>
            </a: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 (Matt. 24:5). </a:t>
            </a:r>
          </a:p>
          <a:p>
            <a:pPr marL="0" marR="0">
              <a:spcBef>
                <a:spcPts val="0"/>
              </a:spcBef>
            </a:pPr>
            <a:endParaRPr lang="en-US" sz="2800" b="1"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pPr>
            <a:r>
              <a:rPr lang="en-US" sz="2800" b="1" i="1" dirty="0">
                <a:effectLst/>
                <a:latin typeface="Arial" panose="020B0604020202020204" pitchFamily="34" charset="0"/>
                <a:ea typeface="Times New Roman" panose="02020603050405020304" pitchFamily="18" charset="0"/>
                <a:cs typeface="Times New Roman" panose="02020603050405020304" pitchFamily="18" charset="0"/>
              </a:rPr>
              <a:t>“ ‘You will be hearing of wars and rumors of wars. See that you are not frightened, for those things must take place, but that is not yet the end’ ”</a:t>
            </a: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 (Matt. 24:6).</a:t>
            </a:r>
            <a:endParaRPr lang="en-US" sz="2800" b="1"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24" name="Rectangle 23">
            <a:hlinkClick r:id="rId3"/>
            <a:extLst>
              <a:ext uri="{FF2B5EF4-FFF2-40B4-BE49-F238E27FC236}">
                <a16:creationId xmlns:a16="http://schemas.microsoft.com/office/drawing/2014/main" id="{081B22A9-DBB7-4B68-BF89-8D4EE813584D}"/>
              </a:ext>
            </a:extLst>
          </p:cNvPr>
          <p:cNvSpPr/>
          <p:nvPr/>
        </p:nvSpPr>
        <p:spPr>
          <a:xfrm>
            <a:off x="9979456" y="4605313"/>
            <a:ext cx="1396139" cy="340905"/>
          </a:xfrm>
          <a:prstGeom prst="rect">
            <a:avLst/>
          </a:prstGeom>
          <a:solidFill>
            <a:schemeClr val="accent1"/>
          </a:solidFill>
          <a:ln>
            <a:noFill/>
          </a:ln>
          <a:effectLst>
            <a:outerShdw blurRad="584200" dist="393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Segoe UI" panose="020B0502040204020203" pitchFamily="34" charset="0"/>
                <a:cs typeface="Segoe UI" panose="020B0502040204020203" pitchFamily="34" charset="0"/>
              </a:rPr>
              <a:t>Learn More</a:t>
            </a:r>
            <a:endParaRPr lang="id-ID" sz="1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120317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3C5B126C-2339-45C1-85DE-23D01DF7DA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17" r="4717"/>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4" name="Freeform: Shape 73">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600E0F8-936A-4F42-854C-BD05C94AE9E9}"/>
              </a:ext>
            </a:extLst>
          </p:cNvPr>
          <p:cNvSpPr txBox="1"/>
          <p:nvPr/>
        </p:nvSpPr>
        <p:spPr>
          <a:xfrm>
            <a:off x="618062" y="4185749"/>
            <a:ext cx="3245021" cy="622836"/>
          </a:xfrm>
          <a:prstGeom prst="rect">
            <a:avLst/>
          </a:prstGeom>
        </p:spPr>
        <p:txBody>
          <a:bodyPr vert="horz" lIns="91440" tIns="45720" rIns="91440" bIns="45720" rtlCol="0" anchor="ctr">
            <a:prstTxWarp prst="textPlain">
              <a:avLst/>
            </a:prstTxWarp>
            <a:normAutofit/>
          </a:bodyPr>
          <a:lstStyle/>
          <a:p>
            <a:pPr>
              <a:lnSpc>
                <a:spcPct val="90000"/>
              </a:lnSpc>
              <a:spcBef>
                <a:spcPct val="0"/>
              </a:spcBef>
              <a:spcAft>
                <a:spcPts val="600"/>
              </a:spcAft>
            </a:pPr>
            <a:r>
              <a:rPr lang="en-US" sz="1400" b="1" dirty="0">
                <a:latin typeface="Impact" panose="020B0806030902050204" pitchFamily="34" charset="0"/>
                <a:ea typeface="+mj-ea"/>
                <a:cs typeface="+mj-cs"/>
              </a:rPr>
              <a:t>SUDUCERS OF</a:t>
            </a:r>
          </a:p>
          <a:p>
            <a:pPr>
              <a:lnSpc>
                <a:spcPct val="90000"/>
              </a:lnSpc>
              <a:spcBef>
                <a:spcPct val="0"/>
              </a:spcBef>
              <a:spcAft>
                <a:spcPts val="600"/>
              </a:spcAft>
            </a:pPr>
            <a:r>
              <a:rPr lang="en-US" sz="1400" b="1" dirty="0">
                <a:solidFill>
                  <a:srgbClr val="B6140A"/>
                </a:solidFill>
                <a:latin typeface="Impact" panose="020B0806030902050204" pitchFamily="34" charset="0"/>
                <a:ea typeface="+mj-ea"/>
                <a:cs typeface="+mj-cs"/>
              </a:rPr>
              <a:t>THE CHURCH</a:t>
            </a:r>
          </a:p>
        </p:txBody>
      </p:sp>
      <p:sp>
        <p:nvSpPr>
          <p:cNvPr id="15" name="TextBox 14">
            <a:extLst>
              <a:ext uri="{FF2B5EF4-FFF2-40B4-BE49-F238E27FC236}">
                <a16:creationId xmlns:a16="http://schemas.microsoft.com/office/drawing/2014/main" id="{65C8AAFA-2D29-4CD8-A532-9CA549D29F4D}"/>
              </a:ext>
            </a:extLst>
          </p:cNvPr>
          <p:cNvSpPr txBox="1"/>
          <p:nvPr/>
        </p:nvSpPr>
        <p:spPr>
          <a:xfrm>
            <a:off x="618063" y="4856921"/>
            <a:ext cx="9565028" cy="1249240"/>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1600" b="1" dirty="0"/>
              <a:t>Christ reveals that seducers are more dangerous enemies to the Church than persecutors.  In this discourse, He mentions the appearance of false prophets three times. </a:t>
            </a:r>
          </a:p>
          <a:p>
            <a:pPr>
              <a:lnSpc>
                <a:spcPct val="90000"/>
              </a:lnSpc>
              <a:spcAft>
                <a:spcPts val="600"/>
              </a:spcAft>
            </a:pPr>
            <a:r>
              <a:rPr lang="en-US" sz="1600" b="1" dirty="0"/>
              <a:t>The appearance of these seducers was the occasion of dividing the people into parties and factions, which made their ruin the easier and speedier, and the sin of the many that were led aside by them helped to fill the measure.  Secondly, it was a trial to the disciples of Christ, and therefore agreeable to their state of probation (trial), that they which are perfect, may be made manifest. </a:t>
            </a:r>
          </a:p>
        </p:txBody>
      </p:sp>
    </p:spTree>
    <p:extLst>
      <p:ext uri="{BB962C8B-B14F-4D97-AF65-F5344CB8AC3E}">
        <p14:creationId xmlns:p14="http://schemas.microsoft.com/office/powerpoint/2010/main" val="43794073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600E0F8-936A-4F42-854C-BD05C94AE9E9}"/>
              </a:ext>
            </a:extLst>
          </p:cNvPr>
          <p:cNvSpPr txBox="1"/>
          <p:nvPr/>
        </p:nvSpPr>
        <p:spPr>
          <a:xfrm>
            <a:off x="838201" y="365125"/>
            <a:ext cx="5251316" cy="1807305"/>
          </a:xfrm>
          <a:prstGeom prst="rect">
            <a:avLst/>
          </a:prstGeom>
        </p:spPr>
        <p:txBody>
          <a:bodyPr vert="horz" lIns="91440" tIns="45720" rIns="91440" bIns="45720" rtlCol="0" anchor="ctr">
            <a:prstTxWarp prst="textPlain">
              <a:avLst/>
            </a:prstTxWarp>
            <a:normAutofit/>
          </a:bodyPr>
          <a:lstStyle/>
          <a:p>
            <a:pPr>
              <a:lnSpc>
                <a:spcPct val="90000"/>
              </a:lnSpc>
              <a:spcBef>
                <a:spcPct val="0"/>
              </a:spcBef>
              <a:spcAft>
                <a:spcPts val="600"/>
              </a:spcAft>
            </a:pPr>
            <a:r>
              <a:rPr lang="en-US" sz="4400" b="1" dirty="0">
                <a:latin typeface="Impact" panose="020B0806030902050204" pitchFamily="34" charset="0"/>
                <a:ea typeface="+mj-ea"/>
                <a:cs typeface="+mj-cs"/>
              </a:rPr>
              <a:t>APOSTTASY</a:t>
            </a:r>
          </a:p>
          <a:p>
            <a:pPr>
              <a:lnSpc>
                <a:spcPct val="90000"/>
              </a:lnSpc>
              <a:spcBef>
                <a:spcPct val="0"/>
              </a:spcBef>
              <a:spcAft>
                <a:spcPts val="600"/>
              </a:spcAft>
            </a:pPr>
            <a:r>
              <a:rPr lang="en-US" sz="4400" b="1" dirty="0">
                <a:solidFill>
                  <a:srgbClr val="EBC87D"/>
                </a:solidFill>
                <a:latin typeface="Impact" panose="020B0806030902050204" pitchFamily="34" charset="0"/>
                <a:ea typeface="+mj-ea"/>
                <a:cs typeface="+mj-cs"/>
              </a:rPr>
              <a:t>MUST COME</a:t>
            </a:r>
          </a:p>
        </p:txBody>
      </p:sp>
      <p:sp>
        <p:nvSpPr>
          <p:cNvPr id="15" name="TextBox 14">
            <a:extLst>
              <a:ext uri="{FF2B5EF4-FFF2-40B4-BE49-F238E27FC236}">
                <a16:creationId xmlns:a16="http://schemas.microsoft.com/office/drawing/2014/main" id="{65C8AAFA-2D29-4CD8-A532-9CA549D29F4D}"/>
              </a:ext>
            </a:extLst>
          </p:cNvPr>
          <p:cNvSpPr txBox="1"/>
          <p:nvPr/>
        </p:nvSpPr>
        <p:spPr>
          <a:xfrm>
            <a:off x="838200" y="2333296"/>
            <a:ext cx="5552209" cy="4337667"/>
          </a:xfrm>
          <a:prstGeom prst="rect">
            <a:avLst/>
          </a:prstGeom>
        </p:spPr>
        <p:txBody>
          <a:bodyPr vert="horz" lIns="91440" tIns="45720" rIns="91440" bIns="45720" rtlCol="0">
            <a:normAutofit lnSpcReduction="10000"/>
          </a:bodyPr>
          <a:lstStyle/>
          <a:p>
            <a:pPr>
              <a:lnSpc>
                <a:spcPct val="90000"/>
              </a:lnSpc>
              <a:spcAft>
                <a:spcPts val="600"/>
              </a:spcAft>
            </a:pPr>
            <a:r>
              <a:rPr lang="en-US" sz="2400" b="1" dirty="0">
                <a:solidFill>
                  <a:srgbClr val="EBC87D"/>
                </a:solidFill>
              </a:rPr>
              <a:t>Most conservative Christians </a:t>
            </a:r>
            <a:r>
              <a:rPr lang="en-US" sz="2400" b="1" dirty="0"/>
              <a:t>are annoyed by other “Christians” who are liberal in their thinking--not believing the Word to be literal.  In the end-times, many Bridal members will view the Word of God to be primarily “cultural”--not literal and absolute.  Christ warned us of these times.  By the way, we are in those times right now.  This period of Christianity is called the Apostasy--there will, first, come a falling away.  We may not be in the middle of the Great Apostasy, but we certainly are entering the warm-up phase. </a:t>
            </a:r>
          </a:p>
        </p:txBody>
      </p:sp>
      <p:pic>
        <p:nvPicPr>
          <p:cNvPr id="14" name="Picture 2">
            <a:extLst>
              <a:ext uri="{FF2B5EF4-FFF2-40B4-BE49-F238E27FC236}">
                <a16:creationId xmlns:a16="http://schemas.microsoft.com/office/drawing/2014/main" id="{3C5B126C-2339-45C1-85DE-23D01DF7D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57" r="6257"/>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48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600E0F8-936A-4F42-854C-BD05C94AE9E9}"/>
              </a:ext>
            </a:extLst>
          </p:cNvPr>
          <p:cNvSpPr txBox="1"/>
          <p:nvPr/>
        </p:nvSpPr>
        <p:spPr>
          <a:xfrm>
            <a:off x="640080" y="325369"/>
            <a:ext cx="4368602" cy="1956841"/>
          </a:xfrm>
          <a:prstGeom prst="rect">
            <a:avLst/>
          </a:prstGeom>
        </p:spPr>
        <p:txBody>
          <a:bodyPr vert="horz" lIns="91440" tIns="45720" rIns="91440" bIns="45720" rtlCol="0" anchor="b">
            <a:prstTxWarp prst="textPlain">
              <a:avLst/>
            </a:prstTxWarp>
            <a:normAutofit/>
          </a:bodyPr>
          <a:lstStyle/>
          <a:p>
            <a:pPr>
              <a:lnSpc>
                <a:spcPct val="90000"/>
              </a:lnSpc>
              <a:spcBef>
                <a:spcPct val="0"/>
              </a:spcBef>
              <a:spcAft>
                <a:spcPts val="600"/>
              </a:spcAft>
            </a:pPr>
            <a:r>
              <a:rPr lang="en-US" sz="5000" b="1" dirty="0">
                <a:latin typeface="Impact" panose="020B0806030902050204" pitchFamily="34" charset="0"/>
                <a:ea typeface="+mj-ea"/>
                <a:cs typeface="+mj-cs"/>
              </a:rPr>
              <a:t>SOVERNTY</a:t>
            </a:r>
          </a:p>
          <a:p>
            <a:pPr>
              <a:lnSpc>
                <a:spcPct val="90000"/>
              </a:lnSpc>
              <a:spcBef>
                <a:spcPct val="0"/>
              </a:spcBef>
              <a:spcAft>
                <a:spcPts val="600"/>
              </a:spcAft>
            </a:pPr>
            <a:r>
              <a:rPr lang="en-US" sz="5000" b="1" dirty="0">
                <a:latin typeface="Impact" panose="020B0806030902050204" pitchFamily="34" charset="0"/>
                <a:ea typeface="+mj-ea"/>
                <a:cs typeface="+mj-cs"/>
              </a:rPr>
              <a:t>OF </a:t>
            </a:r>
            <a:r>
              <a:rPr lang="en-US" sz="5000" b="1" dirty="0">
                <a:solidFill>
                  <a:srgbClr val="E9292F"/>
                </a:solidFill>
                <a:latin typeface="Impact" panose="020B0806030902050204" pitchFamily="34" charset="0"/>
                <a:ea typeface="+mj-ea"/>
                <a:cs typeface="+mj-cs"/>
              </a:rPr>
              <a:t>AFFLICTIONS</a:t>
            </a:r>
          </a:p>
        </p:txBody>
      </p:sp>
      <p:sp>
        <p:nvSpPr>
          <p:cNvPr id="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5C8AAFA-2D29-4CD8-A532-9CA549D29F4D}"/>
              </a:ext>
            </a:extLst>
          </p:cNvPr>
          <p:cNvSpPr txBox="1"/>
          <p:nvPr/>
        </p:nvSpPr>
        <p:spPr>
          <a:xfrm>
            <a:off x="640080" y="2872899"/>
            <a:ext cx="4243589" cy="3320668"/>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2800" b="1" dirty="0"/>
              <a:t>Our afflictions are in God's hands. They are intended for the trial and improvement of our walk-in Christ.  The only way to remove the impurities in raw gold is to purify it by fire.  So, it is with the Christians; we, too, must be baptized by fire.  It is a part of our commitment to the Groom. </a:t>
            </a:r>
          </a:p>
        </p:txBody>
      </p:sp>
      <p:pic>
        <p:nvPicPr>
          <p:cNvPr id="14" name="Picture 2">
            <a:extLst>
              <a:ext uri="{FF2B5EF4-FFF2-40B4-BE49-F238E27FC236}">
                <a16:creationId xmlns:a16="http://schemas.microsoft.com/office/drawing/2014/main" id="{3C5B126C-2339-45C1-85DE-23D01DF7DA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20" r="-1" b="1045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64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968AE6F4-4DA3-4DFD-99FA-7CDBDD009FE7}"/>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5778" r="5777"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06C357B-2773-4328-9314-378055C6F4C7}"/>
              </a:ext>
            </a:extLst>
          </p:cNvPr>
          <p:cNvSpPr txBox="1"/>
          <p:nvPr/>
        </p:nvSpPr>
        <p:spPr>
          <a:xfrm>
            <a:off x="838201" y="1065862"/>
            <a:ext cx="3313164" cy="4726276"/>
          </a:xfrm>
          <a:prstGeom prst="rect">
            <a:avLst/>
          </a:prstGeom>
        </p:spPr>
        <p:txBody>
          <a:bodyPr vert="horz" lIns="91440" tIns="45720" rIns="91440" bIns="45720" rtlCol="0" anchor="ctr">
            <a:prstTxWarp prst="textPlain">
              <a:avLst/>
            </a:prstTxWarp>
            <a:normAutofit/>
          </a:bodyPr>
          <a:lstStyle/>
          <a:p>
            <a:pPr algn="r">
              <a:lnSpc>
                <a:spcPct val="90000"/>
              </a:lnSpc>
              <a:spcBef>
                <a:spcPct val="0"/>
              </a:spcBef>
              <a:spcAft>
                <a:spcPts val="600"/>
              </a:spcAft>
            </a:pPr>
            <a:r>
              <a:rPr lang="en-US" sz="4000" b="1" dirty="0">
                <a:solidFill>
                  <a:srgbClr val="FFFFFF"/>
                </a:solidFill>
                <a:latin typeface="Impact" panose="020B0806030902050204" pitchFamily="34" charset="0"/>
                <a:ea typeface="+mj-ea"/>
                <a:cs typeface="+mj-cs"/>
              </a:rPr>
              <a:t>SATAN</a:t>
            </a:r>
          </a:p>
          <a:p>
            <a:pPr algn="r">
              <a:lnSpc>
                <a:spcPct val="90000"/>
              </a:lnSpc>
              <a:spcBef>
                <a:spcPct val="0"/>
              </a:spcBef>
              <a:spcAft>
                <a:spcPts val="600"/>
              </a:spcAft>
            </a:pPr>
            <a:r>
              <a:rPr lang="en-US" sz="4000" b="1" dirty="0">
                <a:solidFill>
                  <a:srgbClr val="B6140A"/>
                </a:solidFill>
                <a:latin typeface="Impact" panose="020B0806030902050204" pitchFamily="34" charset="0"/>
                <a:ea typeface="+mj-ea"/>
                <a:cs typeface="+mj-cs"/>
              </a:rPr>
              <a:t>BOUND</a:t>
            </a:r>
          </a:p>
        </p:txBody>
      </p:sp>
      <p:cxnSp>
        <p:nvCxnSpPr>
          <p:cNvPr id="193" name="Straight Connector 19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CB6257F-B025-4217-8048-704096F941E4}"/>
              </a:ext>
            </a:extLst>
          </p:cNvPr>
          <p:cNvSpPr txBox="1"/>
          <p:nvPr/>
        </p:nvSpPr>
        <p:spPr>
          <a:xfrm>
            <a:off x="5155379" y="1065862"/>
            <a:ext cx="5744685" cy="4726276"/>
          </a:xfrm>
          <a:prstGeom prst="rect">
            <a:avLst/>
          </a:prstGeom>
        </p:spPr>
        <p:txBody>
          <a:bodyPr vert="horz" lIns="91440" tIns="45720" rIns="91440" bIns="45720" rtlCol="0" anchor="ctr">
            <a:normAutofit lnSpcReduction="10000"/>
          </a:bodyPr>
          <a:lstStyle/>
          <a:p>
            <a:pPr>
              <a:lnSpc>
                <a:spcPct val="90000"/>
              </a:lnSpc>
              <a:spcAft>
                <a:spcPts val="600"/>
              </a:spcAft>
            </a:pPr>
            <a:r>
              <a:rPr lang="en-US" sz="2000" b="1" dirty="0">
                <a:solidFill>
                  <a:srgbClr val="FFFFFF"/>
                </a:solidFill>
              </a:rPr>
              <a:t>It is time for Satan to get bound by the chains of Heaven.  These aren’t chains as you and I are used to seeing or hearing about – these chains will have the power of God in them.  That means that no matter how powerful the devil thinks he is, he will not break loose of this hold.  Either Satan is stupid, or he is missing a few gears in his gear box.  Even after Christ coming and destroying his system/empire by burning it to the ground, tosses his Beast and False Prophet into the lake of fire by one spoken Word and wiping out his entire army in less than an hour – how does this being think he can resist the hand of God?  I think the depravity of Satan is far more deceptive than my human mind can behold.  An old friend said to me once sin makes us stupid.  Well, if Satan is SIN, he really must be stupid – this chapter proves that.  In any case, the story unfolds.</a:t>
            </a:r>
          </a:p>
        </p:txBody>
      </p:sp>
    </p:spTree>
    <p:extLst>
      <p:ext uri="{BB962C8B-B14F-4D97-AF65-F5344CB8AC3E}">
        <p14:creationId xmlns:p14="http://schemas.microsoft.com/office/powerpoint/2010/main" val="216450450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Vunira - Red">
      <a:dk1>
        <a:srgbClr val="FFFFFF"/>
      </a:dk1>
      <a:lt1>
        <a:srgbClr val="3F3F3F"/>
      </a:lt1>
      <a:dk2>
        <a:srgbClr val="313C41"/>
      </a:dk2>
      <a:lt2>
        <a:srgbClr val="FFFFFF"/>
      </a:lt2>
      <a:accent1>
        <a:srgbClr val="F83529"/>
      </a:accent1>
      <a:accent2>
        <a:srgbClr val="E9292F"/>
      </a:accent2>
      <a:accent3>
        <a:srgbClr val="BB2326"/>
      </a:accent3>
      <a:accent4>
        <a:srgbClr val="8C0C04"/>
      </a:accent4>
      <a:accent5>
        <a:srgbClr val="690902"/>
      </a:accent5>
      <a:accent6>
        <a:srgbClr val="BA1318"/>
      </a:accent6>
      <a:hlink>
        <a:srgbClr val="690902"/>
      </a:hlink>
      <a:folHlink>
        <a:srgbClr val="FEC03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34395</TotalTime>
  <Words>1094</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Calibri</vt:lpstr>
      <vt:lpstr>Calibri Light</vt:lpstr>
      <vt:lpstr>Delirium</vt:lpstr>
      <vt:lpstr>Garamond</vt:lpstr>
      <vt:lpstr>Impact</vt:lpstr>
      <vt:lpstr>Montserrat Medium</vt:lpstr>
      <vt:lpstr>Saloon</vt:lpstr>
      <vt:lpstr>Segoe UI</vt:lpstr>
      <vt:lpstr>Segoe UI Semilight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#67 Dealing With The Devil (PDF)</dc:title>
  <dc:subject>Eschatology</dc:subject>
  <dc:creator>Dr. Stephen Phinney</dc:creator>
  <cp:lastModifiedBy>Dr. Stephen Phinney</cp:lastModifiedBy>
  <cp:revision>70</cp:revision>
  <cp:lastPrinted>2021-05-13T22:19:43Z</cp:lastPrinted>
  <dcterms:created xsi:type="dcterms:W3CDTF">2021-01-04T19:02:37Z</dcterms:created>
  <dcterms:modified xsi:type="dcterms:W3CDTF">2021-05-20T22:12:48Z</dcterms:modified>
</cp:coreProperties>
</file>